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30"/>
  </p:notesMasterIdLst>
  <p:handoutMasterIdLst>
    <p:handoutMasterId r:id="rId31"/>
  </p:handoutMasterIdLst>
  <p:sldIdLst>
    <p:sldId id="277" r:id="rId3"/>
    <p:sldId id="324" r:id="rId4"/>
    <p:sldId id="338" r:id="rId5"/>
    <p:sldId id="325" r:id="rId6"/>
    <p:sldId id="339" r:id="rId7"/>
    <p:sldId id="327" r:id="rId8"/>
    <p:sldId id="330" r:id="rId9"/>
    <p:sldId id="331" r:id="rId10"/>
    <p:sldId id="332" r:id="rId11"/>
    <p:sldId id="340" r:id="rId12"/>
    <p:sldId id="341" r:id="rId13"/>
    <p:sldId id="328" r:id="rId14"/>
    <p:sldId id="342" r:id="rId15"/>
    <p:sldId id="343" r:id="rId16"/>
    <p:sldId id="344" r:id="rId17"/>
    <p:sldId id="354" r:id="rId18"/>
    <p:sldId id="345" r:id="rId19"/>
    <p:sldId id="346" r:id="rId20"/>
    <p:sldId id="347" r:id="rId21"/>
    <p:sldId id="333" r:id="rId22"/>
    <p:sldId id="348" r:id="rId23"/>
    <p:sldId id="349" r:id="rId24"/>
    <p:sldId id="323" r:id="rId25"/>
    <p:sldId id="350" r:id="rId26"/>
    <p:sldId id="351" r:id="rId27"/>
    <p:sldId id="352" r:id="rId28"/>
    <p:sldId id="353" r:id="rId29"/>
  </p:sldIdLst>
  <p:sldSz cx="12192000"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96B9C0A9-A055-491A-9204-A02E4C34CC81}">
          <p14:sldIdLst>
            <p14:sldId id="277"/>
            <p14:sldId id="324"/>
            <p14:sldId id="338"/>
            <p14:sldId id="325"/>
            <p14:sldId id="339"/>
            <p14:sldId id="327"/>
            <p14:sldId id="330"/>
            <p14:sldId id="331"/>
            <p14:sldId id="332"/>
            <p14:sldId id="340"/>
            <p14:sldId id="341"/>
            <p14:sldId id="328"/>
            <p14:sldId id="342"/>
            <p14:sldId id="343"/>
            <p14:sldId id="344"/>
            <p14:sldId id="354"/>
            <p14:sldId id="345"/>
            <p14:sldId id="346"/>
            <p14:sldId id="347"/>
            <p14:sldId id="333"/>
            <p14:sldId id="348"/>
            <p14:sldId id="349"/>
            <p14:sldId id="323"/>
            <p14:sldId id="350"/>
            <p14:sldId id="351"/>
            <p14:sldId id="352"/>
            <p14:sldId id="35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6" autoAdjust="0"/>
    <p:restoredTop sz="94660"/>
  </p:normalViewPr>
  <p:slideViewPr>
    <p:cSldViewPr snapToGrid="0">
      <p:cViewPr varScale="1">
        <p:scale>
          <a:sx n="86" d="100"/>
          <a:sy n="86" d="100"/>
        </p:scale>
        <p:origin x="984" y="72"/>
      </p:cViewPr>
      <p:guideLst>
        <p:guide orient="horz" pos="2160"/>
        <p:guide pos="3840"/>
      </p:guideLst>
    </p:cSldViewPr>
  </p:slideViewPr>
  <p:notesTextViewPr>
    <p:cViewPr>
      <p:scale>
        <a:sx n="1" d="1"/>
        <a:sy n="1" d="1"/>
      </p:scale>
      <p:origin x="0" y="0"/>
    </p:cViewPr>
  </p:notesTextViewPr>
  <p:notesViewPr>
    <p:cSldViewPr snapToGrid="0" showGuides="1">
      <p:cViewPr varScale="1">
        <p:scale>
          <a:sx n="50" d="100"/>
          <a:sy n="50" d="100"/>
        </p:scale>
        <p:origin x="2718"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789049EB-806E-4AFB-A5E0-73FBF61C3561}"/>
              </a:ext>
            </a:extLst>
          </p:cNvPr>
          <p:cNvSpPr>
            <a:spLocks noGrp="1"/>
          </p:cNvSpPr>
          <p:nvPr>
            <p:ph type="hdr" sz="quarter"/>
          </p:nvPr>
        </p:nvSpPr>
        <p:spPr>
          <a:xfrm>
            <a:off x="2" y="0"/>
            <a:ext cx="3076363" cy="312821"/>
          </a:xfrm>
          <a:prstGeom prst="rect">
            <a:avLst/>
          </a:prstGeom>
        </p:spPr>
        <p:txBody>
          <a:bodyPr vert="horz" lIns="99045" tIns="49523" rIns="99045" bIns="49523" rtlCol="0"/>
          <a:lstStyle>
            <a:lvl1pPr algn="l">
              <a:defRPr sz="1400"/>
            </a:lvl1pPr>
          </a:lstStyle>
          <a:p>
            <a:r>
              <a:rPr lang="de-AT" sz="1100" dirty="0"/>
              <a:t>STTZ </a:t>
            </a:r>
            <a:r>
              <a:rPr lang="de-AT" sz="1100" dirty="0" err="1"/>
              <a:t>Weiz</a:t>
            </a:r>
            <a:r>
              <a:rPr lang="de-AT" sz="1100" dirty="0"/>
              <a:t>, Modul GET/ET1, SS2018</a:t>
            </a:r>
          </a:p>
        </p:txBody>
      </p:sp>
      <p:sp>
        <p:nvSpPr>
          <p:cNvPr id="3" name="Datumsplatzhalter 2">
            <a:extLst>
              <a:ext uri="{FF2B5EF4-FFF2-40B4-BE49-F238E27FC236}">
                <a16:creationId xmlns:a16="http://schemas.microsoft.com/office/drawing/2014/main" id="{546BD70F-7EF1-40D6-B06A-8A3DF4657BA3}"/>
              </a:ext>
            </a:extLst>
          </p:cNvPr>
          <p:cNvSpPr>
            <a:spLocks noGrp="1"/>
          </p:cNvSpPr>
          <p:nvPr>
            <p:ph type="dt" sz="quarter" idx="1"/>
          </p:nvPr>
        </p:nvSpPr>
        <p:spPr>
          <a:xfrm>
            <a:off x="4021296" y="0"/>
            <a:ext cx="3076363" cy="312821"/>
          </a:xfrm>
          <a:prstGeom prst="rect">
            <a:avLst/>
          </a:prstGeom>
        </p:spPr>
        <p:txBody>
          <a:bodyPr vert="horz" lIns="99045" tIns="49523" rIns="99045" bIns="49523" rtlCol="0"/>
          <a:lstStyle>
            <a:lvl1pPr algn="r">
              <a:defRPr sz="1400"/>
            </a:lvl1pPr>
          </a:lstStyle>
          <a:p>
            <a:r>
              <a:rPr lang="de-DE" sz="1100" dirty="0"/>
              <a:t>13.&amp;14.07.2018</a:t>
            </a:r>
            <a:endParaRPr lang="de-AT" sz="1100" dirty="0"/>
          </a:p>
        </p:txBody>
      </p:sp>
      <p:sp>
        <p:nvSpPr>
          <p:cNvPr id="5" name="Foliennummernplatzhalter 4">
            <a:extLst>
              <a:ext uri="{FF2B5EF4-FFF2-40B4-BE49-F238E27FC236}">
                <a16:creationId xmlns:a16="http://schemas.microsoft.com/office/drawing/2014/main" id="{5D5347FF-C32C-4D4C-A1DF-751081323522}"/>
              </a:ext>
            </a:extLst>
          </p:cNvPr>
          <p:cNvSpPr>
            <a:spLocks noGrp="1"/>
          </p:cNvSpPr>
          <p:nvPr>
            <p:ph type="sldNum" sz="quarter" idx="3"/>
          </p:nvPr>
        </p:nvSpPr>
        <p:spPr>
          <a:xfrm>
            <a:off x="4021296" y="9901989"/>
            <a:ext cx="3076363" cy="332626"/>
          </a:xfrm>
          <a:prstGeom prst="rect">
            <a:avLst/>
          </a:prstGeom>
        </p:spPr>
        <p:txBody>
          <a:bodyPr vert="horz" lIns="99045" tIns="49523" rIns="99045" bIns="49523" rtlCol="0" anchor="b"/>
          <a:lstStyle>
            <a:lvl1pPr algn="r">
              <a:defRPr sz="1400"/>
            </a:lvl1pPr>
          </a:lstStyle>
          <a:p>
            <a:r>
              <a:rPr lang="de-AT" sz="1100" dirty="0"/>
              <a:t>Kapitel 3, Seite </a:t>
            </a:r>
            <a:fld id="{DEABFB04-C7F6-4F22-8D17-96A15F84A6C6}" type="slidenum">
              <a:rPr lang="de-AT" sz="1100"/>
              <a:t>‹Nr.›</a:t>
            </a:fld>
            <a:endParaRPr lang="de-AT" sz="1100" dirty="0"/>
          </a:p>
        </p:txBody>
      </p:sp>
    </p:spTree>
    <p:extLst>
      <p:ext uri="{BB962C8B-B14F-4D97-AF65-F5344CB8AC3E}">
        <p14:creationId xmlns:p14="http://schemas.microsoft.com/office/powerpoint/2010/main" val="916992240"/>
      </p:ext>
    </p:extLst>
  </p:cSld>
  <p:clrMap bg1="lt1" tx1="dk1" bg2="lt2" tx2="dk2" accent1="accent1" accent2="accent2" accent3="accent3" accent4="accent4" accent5="accent5" accent6="accent6" hlink="hlink" folHlink="folHlink"/>
  <p:hf sldNum="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694" cy="512646"/>
          </a:xfrm>
          <a:prstGeom prst="rect">
            <a:avLst/>
          </a:prstGeom>
        </p:spPr>
        <p:txBody>
          <a:bodyPr vert="horz" lIns="91438" tIns="45719" rIns="91438" bIns="45719" rtlCol="0"/>
          <a:lstStyle>
            <a:lvl1pPr algn="l">
              <a:defRPr sz="1200"/>
            </a:lvl1pPr>
          </a:lstStyle>
          <a:p>
            <a:r>
              <a:rPr lang="de-AT"/>
              <a:t>BLABLA OBEN</a:t>
            </a:r>
          </a:p>
        </p:txBody>
      </p:sp>
      <p:sp>
        <p:nvSpPr>
          <p:cNvPr id="3" name="Datumsplatzhalter 2"/>
          <p:cNvSpPr>
            <a:spLocks noGrp="1"/>
          </p:cNvSpPr>
          <p:nvPr>
            <p:ph type="dt" idx="1"/>
          </p:nvPr>
        </p:nvSpPr>
        <p:spPr>
          <a:xfrm>
            <a:off x="4021505" y="0"/>
            <a:ext cx="3076694" cy="512646"/>
          </a:xfrm>
          <a:prstGeom prst="rect">
            <a:avLst/>
          </a:prstGeom>
        </p:spPr>
        <p:txBody>
          <a:bodyPr vert="horz" lIns="91438" tIns="45719" rIns="91438" bIns="45719" rtlCol="0"/>
          <a:lstStyle>
            <a:lvl1pPr algn="r">
              <a:defRPr sz="1200"/>
            </a:lvl1pPr>
          </a:lstStyle>
          <a:p>
            <a:r>
              <a:rPr lang="de-DE"/>
              <a:t>13.&amp;14.07.2018</a:t>
            </a:r>
            <a:endParaRPr lang="de-AT"/>
          </a:p>
        </p:txBody>
      </p:sp>
      <p:sp>
        <p:nvSpPr>
          <p:cNvPr id="4" name="Folienbildplatzhalter 3"/>
          <p:cNvSpPr>
            <a:spLocks noGrp="1" noRot="1" noChangeAspect="1"/>
          </p:cNvSpPr>
          <p:nvPr>
            <p:ph type="sldImg" idx="2"/>
          </p:nvPr>
        </p:nvSpPr>
        <p:spPr>
          <a:xfrm>
            <a:off x="479425" y="1277938"/>
            <a:ext cx="6140450" cy="3454400"/>
          </a:xfrm>
          <a:prstGeom prst="rect">
            <a:avLst/>
          </a:prstGeom>
          <a:noFill/>
          <a:ln w="12700">
            <a:solidFill>
              <a:prstClr val="black"/>
            </a:solidFill>
          </a:ln>
        </p:spPr>
        <p:txBody>
          <a:bodyPr vert="horz" lIns="91438" tIns="45719" rIns="91438" bIns="45719" rtlCol="0" anchor="ctr"/>
          <a:lstStyle/>
          <a:p>
            <a:endParaRPr lang="de-AT"/>
          </a:p>
        </p:txBody>
      </p:sp>
      <p:sp>
        <p:nvSpPr>
          <p:cNvPr id="5" name="Notizenplatzhalter 4"/>
          <p:cNvSpPr>
            <a:spLocks noGrp="1"/>
          </p:cNvSpPr>
          <p:nvPr>
            <p:ph type="body" sz="quarter" idx="3"/>
          </p:nvPr>
        </p:nvSpPr>
        <p:spPr>
          <a:xfrm>
            <a:off x="710262" y="4925065"/>
            <a:ext cx="5678779" cy="4030223"/>
          </a:xfrm>
          <a:prstGeom prst="rect">
            <a:avLst/>
          </a:prstGeom>
        </p:spPr>
        <p:txBody>
          <a:bodyPr vert="horz" lIns="91438" tIns="45719" rIns="91438" bIns="45719"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9721967"/>
            <a:ext cx="3076694" cy="512646"/>
          </a:xfrm>
          <a:prstGeom prst="rect">
            <a:avLst/>
          </a:prstGeom>
        </p:spPr>
        <p:txBody>
          <a:bodyPr vert="horz" lIns="91438" tIns="45719" rIns="91438" bIns="45719" rtlCol="0" anchor="b"/>
          <a:lstStyle>
            <a:lvl1pPr algn="l">
              <a:defRPr sz="1200"/>
            </a:lvl1pPr>
          </a:lstStyle>
          <a:p>
            <a:r>
              <a:rPr lang="de-AT"/>
              <a:t>BLABLA UNTEN</a:t>
            </a:r>
          </a:p>
        </p:txBody>
      </p:sp>
      <p:sp>
        <p:nvSpPr>
          <p:cNvPr id="7" name="Foliennummernplatzhalter 6"/>
          <p:cNvSpPr>
            <a:spLocks noGrp="1"/>
          </p:cNvSpPr>
          <p:nvPr>
            <p:ph type="sldNum" sz="quarter" idx="5"/>
          </p:nvPr>
        </p:nvSpPr>
        <p:spPr>
          <a:xfrm>
            <a:off x="4021505" y="9721967"/>
            <a:ext cx="3076694" cy="512646"/>
          </a:xfrm>
          <a:prstGeom prst="rect">
            <a:avLst/>
          </a:prstGeom>
        </p:spPr>
        <p:txBody>
          <a:bodyPr vert="horz" lIns="91438" tIns="45719" rIns="91438" bIns="45719" rtlCol="0" anchor="b"/>
          <a:lstStyle>
            <a:lvl1pPr algn="r">
              <a:defRPr sz="1200"/>
            </a:lvl1pPr>
          </a:lstStyle>
          <a:p>
            <a:fld id="{A8E70B8C-F380-445F-A2E1-B1FE6C375DBF}" type="slidenum">
              <a:rPr lang="de-AT" smtClean="0"/>
              <a:t>‹Nr.›</a:t>
            </a:fld>
            <a:endParaRPr lang="de-AT"/>
          </a:p>
        </p:txBody>
      </p:sp>
    </p:spTree>
    <p:extLst>
      <p:ext uri="{BB962C8B-B14F-4D97-AF65-F5344CB8AC3E}">
        <p14:creationId xmlns:p14="http://schemas.microsoft.com/office/powerpoint/2010/main" val="3177731324"/>
      </p:ext>
    </p:extLst>
  </p:cSld>
  <p:clrMap bg1="lt1" tx1="dk1" bg2="lt2" tx2="dk2" accent1="accent1" accent2="accent2" accent3="accent3" accent4="accent4" accent5="accent5" accent6="accent6" hlink="hlink" folHlink="folHlink"/>
  <p:hf sldNum="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p:cNvSpPr>
            <a:spLocks noGrp="1"/>
          </p:cNvSpPr>
          <p:nvPr>
            <p:ph type="dt" sz="half" idx="10"/>
          </p:nvPr>
        </p:nvSpPr>
        <p:spPr/>
        <p:txBody>
          <a:bodyPr/>
          <a:lstStyle/>
          <a:p>
            <a:fld id="{A8D610B3-4D39-4308-9E32-E5989D8439B7}" type="datetime1">
              <a:rPr lang="de-AT" smtClean="0"/>
              <a:t>07.12.2021</a:t>
            </a:fld>
            <a:endParaRPr lang="de-AT"/>
          </a:p>
        </p:txBody>
      </p:sp>
      <p:sp>
        <p:nvSpPr>
          <p:cNvPr id="5" name="Fußzeilenplatzhalter 4"/>
          <p:cNvSpPr>
            <a:spLocks noGrp="1"/>
          </p:cNvSpPr>
          <p:nvPr>
            <p:ph type="ftr" sz="quarter" idx="11"/>
          </p:nvPr>
        </p:nvSpPr>
        <p:spPr/>
        <p:txBody>
          <a:bodyPr/>
          <a:lstStyle/>
          <a:p>
            <a:r>
              <a:rPr lang="de-AT"/>
              <a:t>(C) Adolf E. Reinhart, 2018</a:t>
            </a:r>
          </a:p>
        </p:txBody>
      </p:sp>
      <p:sp>
        <p:nvSpPr>
          <p:cNvPr id="6" name="Foliennummernplatzhalter 5"/>
          <p:cNvSpPr>
            <a:spLocks noGrp="1"/>
          </p:cNvSpPr>
          <p:nvPr>
            <p:ph type="sldNum" sz="quarter" idx="12"/>
          </p:nvPr>
        </p:nvSpPr>
        <p:spPr/>
        <p:txBody>
          <a:bodyPr/>
          <a:lstStyle/>
          <a:p>
            <a:fld id="{096BF750-551A-4A2F-8F70-469CE81BF78F}" type="slidenum">
              <a:rPr lang="de-AT" smtClean="0"/>
              <a:t>‹Nr.›</a:t>
            </a:fld>
            <a:endParaRPr lang="de-AT"/>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p:cNvSpPr>
            <a:spLocks noGrp="1"/>
          </p:cNvSpPr>
          <p:nvPr>
            <p:ph type="dt" sz="half" idx="10"/>
          </p:nvPr>
        </p:nvSpPr>
        <p:spPr/>
        <p:txBody>
          <a:bodyPr/>
          <a:lstStyle/>
          <a:p>
            <a:fld id="{8A640B80-0D7F-4F84-8029-49389E8D8F4A}" type="datetime1">
              <a:rPr lang="de-AT" smtClean="0"/>
              <a:t>07.12.2021</a:t>
            </a:fld>
            <a:endParaRPr lang="de-AT"/>
          </a:p>
        </p:txBody>
      </p:sp>
      <p:sp>
        <p:nvSpPr>
          <p:cNvPr id="6" name="Fußzeilenplatzhalter 5"/>
          <p:cNvSpPr>
            <a:spLocks noGrp="1"/>
          </p:cNvSpPr>
          <p:nvPr>
            <p:ph type="ftr" sz="quarter" idx="11"/>
          </p:nvPr>
        </p:nvSpPr>
        <p:spPr/>
        <p:txBody>
          <a:bodyPr/>
          <a:lstStyle/>
          <a:p>
            <a:r>
              <a:rPr lang="de-AT"/>
              <a:t>(C) Adolf E. Reinhart, 2018</a:t>
            </a:r>
          </a:p>
        </p:txBody>
      </p:sp>
      <p:sp>
        <p:nvSpPr>
          <p:cNvPr id="7" name="Foliennummernplatzhalter 6"/>
          <p:cNvSpPr>
            <a:spLocks noGrp="1"/>
          </p:cNvSpPr>
          <p:nvPr>
            <p:ph type="sldNum" sz="quarter" idx="12"/>
          </p:nvPr>
        </p:nvSpPr>
        <p:spPr/>
        <p:txBody>
          <a:bodyPr/>
          <a:lstStyle/>
          <a:p>
            <a:fld id="{096BF750-551A-4A2F-8F70-469CE81BF78F}" type="slidenum">
              <a:rPr lang="de-AT" smtClean="0"/>
              <a:t>‹Nr.›</a:t>
            </a:fld>
            <a:endParaRPr lang="de-AT"/>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Platzhalter für vertikalen Text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FF52D174-3AF6-481F-B92F-AE977E3650A2}" type="datetime1">
              <a:rPr lang="de-AT" smtClean="0"/>
              <a:t>07.12.2021</a:t>
            </a:fld>
            <a:endParaRPr lang="de-AT"/>
          </a:p>
        </p:txBody>
      </p:sp>
      <p:sp>
        <p:nvSpPr>
          <p:cNvPr id="5" name="Fußzeilenplatzhalter 4"/>
          <p:cNvSpPr>
            <a:spLocks noGrp="1"/>
          </p:cNvSpPr>
          <p:nvPr>
            <p:ph type="ftr" sz="quarter" idx="11"/>
          </p:nvPr>
        </p:nvSpPr>
        <p:spPr/>
        <p:txBody>
          <a:bodyPr/>
          <a:lstStyle/>
          <a:p>
            <a:r>
              <a:rPr lang="de-AT"/>
              <a:t>(C) Adolf E. Reinhart, 2018</a:t>
            </a:r>
          </a:p>
        </p:txBody>
      </p:sp>
      <p:sp>
        <p:nvSpPr>
          <p:cNvPr id="6" name="Foliennummernplatzhalter 5"/>
          <p:cNvSpPr>
            <a:spLocks noGrp="1"/>
          </p:cNvSpPr>
          <p:nvPr>
            <p:ph type="sldNum" sz="quarter" idx="12"/>
          </p:nvPr>
        </p:nvSpPr>
        <p:spPr/>
        <p:txBody>
          <a:bodyPr/>
          <a:lstStyle/>
          <a:p>
            <a:fld id="{096BF750-551A-4A2F-8F70-469CE81BF78F}" type="slidenum">
              <a:rPr lang="de-AT" smtClean="0"/>
              <a:t>‹Nr.›</a:t>
            </a:fld>
            <a:endParaRPr lang="de-AT"/>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Platzhalter für vertikalen Text 2"/>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9782E5D5-E361-4EE5-8656-78F075B40A3B}" type="datetime1">
              <a:rPr lang="de-AT" smtClean="0"/>
              <a:t>07.12.2021</a:t>
            </a:fld>
            <a:endParaRPr lang="de-AT"/>
          </a:p>
        </p:txBody>
      </p:sp>
      <p:sp>
        <p:nvSpPr>
          <p:cNvPr id="5" name="Fußzeilenplatzhalter 4"/>
          <p:cNvSpPr>
            <a:spLocks noGrp="1"/>
          </p:cNvSpPr>
          <p:nvPr>
            <p:ph type="ftr" sz="quarter" idx="11"/>
          </p:nvPr>
        </p:nvSpPr>
        <p:spPr/>
        <p:txBody>
          <a:bodyPr/>
          <a:lstStyle/>
          <a:p>
            <a:r>
              <a:rPr lang="de-AT"/>
              <a:t>(C) Adolf E. Reinhart, 2018</a:t>
            </a:r>
          </a:p>
        </p:txBody>
      </p:sp>
      <p:sp>
        <p:nvSpPr>
          <p:cNvPr id="6" name="Foliennummernplatzhalter 5"/>
          <p:cNvSpPr>
            <a:spLocks noGrp="1"/>
          </p:cNvSpPr>
          <p:nvPr>
            <p:ph type="sldNum" sz="quarter" idx="12"/>
          </p:nvPr>
        </p:nvSpPr>
        <p:spPr/>
        <p:txBody>
          <a:bodyPr/>
          <a:lstStyle/>
          <a:p>
            <a:fld id="{096BF750-551A-4A2F-8F70-469CE81BF78F}" type="slidenum">
              <a:rPr lang="de-AT" smtClean="0"/>
              <a:t>‹Nr.›</a:t>
            </a:fld>
            <a:endParaRPr lang="de-AT"/>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6B9A69-CCB8-4136-B8D3-2BD3EAA6B73C}"/>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EF4DB396-68A4-4521-AB16-B7E85F894B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5DE807CE-9112-4287-BD22-FF9D72BCABC7}"/>
              </a:ext>
            </a:extLst>
          </p:cNvPr>
          <p:cNvSpPr>
            <a:spLocks noGrp="1"/>
          </p:cNvSpPr>
          <p:nvPr>
            <p:ph type="dt" sz="half" idx="10"/>
          </p:nvPr>
        </p:nvSpPr>
        <p:spPr/>
        <p:txBody>
          <a:bodyPr/>
          <a:lstStyle/>
          <a:p>
            <a:fld id="{344CFAC6-2671-452D-9653-BD6F68FE0F01}" type="datetimeFigureOut">
              <a:rPr lang="de-AT" smtClean="0"/>
              <a:t>07.12.2021</a:t>
            </a:fld>
            <a:endParaRPr lang="de-AT"/>
          </a:p>
        </p:txBody>
      </p:sp>
      <p:sp>
        <p:nvSpPr>
          <p:cNvPr id="5" name="Fußzeilenplatzhalter 4">
            <a:extLst>
              <a:ext uri="{FF2B5EF4-FFF2-40B4-BE49-F238E27FC236}">
                <a16:creationId xmlns:a16="http://schemas.microsoft.com/office/drawing/2014/main" id="{4B1FBFD4-1092-4738-BBDB-DAD9BC607116}"/>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E1692776-9E91-484E-99B5-5960EA18F6DA}"/>
              </a:ext>
            </a:extLst>
          </p:cNvPr>
          <p:cNvSpPr>
            <a:spLocks noGrp="1"/>
          </p:cNvSpPr>
          <p:nvPr>
            <p:ph type="sldNum" sz="quarter" idx="12"/>
          </p:nvPr>
        </p:nvSpPr>
        <p:spPr/>
        <p:txBody>
          <a:bodyPr/>
          <a:lstStyle/>
          <a:p>
            <a:fld id="{F7329E10-1748-4F16-92E1-928408E0C4BF}" type="slidenum">
              <a:rPr lang="de-AT" smtClean="0"/>
              <a:t>‹Nr.›</a:t>
            </a:fld>
            <a:endParaRPr lang="de-AT"/>
          </a:p>
        </p:txBody>
      </p:sp>
    </p:spTree>
    <p:extLst>
      <p:ext uri="{BB962C8B-B14F-4D97-AF65-F5344CB8AC3E}">
        <p14:creationId xmlns:p14="http://schemas.microsoft.com/office/powerpoint/2010/main" val="38348721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7ED5D4-9177-4997-9ED2-7B482D644015}"/>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9031591A-67B9-469B-B78E-BFF29F8065C8}"/>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56B23426-BA58-4F6E-B684-32836EEB8DF4}"/>
              </a:ext>
            </a:extLst>
          </p:cNvPr>
          <p:cNvSpPr>
            <a:spLocks noGrp="1"/>
          </p:cNvSpPr>
          <p:nvPr>
            <p:ph type="dt" sz="half" idx="10"/>
          </p:nvPr>
        </p:nvSpPr>
        <p:spPr/>
        <p:txBody>
          <a:bodyPr/>
          <a:lstStyle/>
          <a:p>
            <a:fld id="{344CFAC6-2671-452D-9653-BD6F68FE0F01}" type="datetimeFigureOut">
              <a:rPr lang="de-AT" smtClean="0"/>
              <a:t>07.12.2021</a:t>
            </a:fld>
            <a:endParaRPr lang="de-AT"/>
          </a:p>
        </p:txBody>
      </p:sp>
      <p:sp>
        <p:nvSpPr>
          <p:cNvPr id="5" name="Fußzeilenplatzhalter 4">
            <a:extLst>
              <a:ext uri="{FF2B5EF4-FFF2-40B4-BE49-F238E27FC236}">
                <a16:creationId xmlns:a16="http://schemas.microsoft.com/office/drawing/2014/main" id="{D035F0C6-30BD-4871-857C-5E70DB480F58}"/>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6B9A0540-F0EE-44BE-82F3-9462DA1B25AC}"/>
              </a:ext>
            </a:extLst>
          </p:cNvPr>
          <p:cNvSpPr>
            <a:spLocks noGrp="1"/>
          </p:cNvSpPr>
          <p:nvPr>
            <p:ph type="sldNum" sz="quarter" idx="12"/>
          </p:nvPr>
        </p:nvSpPr>
        <p:spPr/>
        <p:txBody>
          <a:bodyPr/>
          <a:lstStyle/>
          <a:p>
            <a:fld id="{F7329E10-1748-4F16-92E1-928408E0C4BF}" type="slidenum">
              <a:rPr lang="de-AT" smtClean="0"/>
              <a:t>‹Nr.›</a:t>
            </a:fld>
            <a:endParaRPr lang="de-AT"/>
          </a:p>
        </p:txBody>
      </p:sp>
    </p:spTree>
    <p:extLst>
      <p:ext uri="{BB962C8B-B14F-4D97-AF65-F5344CB8AC3E}">
        <p14:creationId xmlns:p14="http://schemas.microsoft.com/office/powerpoint/2010/main" val="12291434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B91EEA-2138-4586-AE3A-73E61AB93FE8}"/>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383E6F1A-7868-4E13-AF35-E124A1163B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E3B078D-DB0C-42DF-80B2-C6BB45497F96}"/>
              </a:ext>
            </a:extLst>
          </p:cNvPr>
          <p:cNvSpPr>
            <a:spLocks noGrp="1"/>
          </p:cNvSpPr>
          <p:nvPr>
            <p:ph type="dt" sz="half" idx="10"/>
          </p:nvPr>
        </p:nvSpPr>
        <p:spPr/>
        <p:txBody>
          <a:bodyPr/>
          <a:lstStyle/>
          <a:p>
            <a:fld id="{344CFAC6-2671-452D-9653-BD6F68FE0F01}" type="datetimeFigureOut">
              <a:rPr lang="de-AT" smtClean="0"/>
              <a:t>07.12.2021</a:t>
            </a:fld>
            <a:endParaRPr lang="de-AT"/>
          </a:p>
        </p:txBody>
      </p:sp>
      <p:sp>
        <p:nvSpPr>
          <p:cNvPr id="5" name="Fußzeilenplatzhalter 4">
            <a:extLst>
              <a:ext uri="{FF2B5EF4-FFF2-40B4-BE49-F238E27FC236}">
                <a16:creationId xmlns:a16="http://schemas.microsoft.com/office/drawing/2014/main" id="{B0419E3C-342F-4AA6-8407-E4E7068BF405}"/>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799552A1-2FEA-4B18-8ADA-DF26B99A1CD8}"/>
              </a:ext>
            </a:extLst>
          </p:cNvPr>
          <p:cNvSpPr>
            <a:spLocks noGrp="1"/>
          </p:cNvSpPr>
          <p:nvPr>
            <p:ph type="sldNum" sz="quarter" idx="12"/>
          </p:nvPr>
        </p:nvSpPr>
        <p:spPr/>
        <p:txBody>
          <a:bodyPr/>
          <a:lstStyle/>
          <a:p>
            <a:fld id="{F7329E10-1748-4F16-92E1-928408E0C4BF}" type="slidenum">
              <a:rPr lang="de-AT" smtClean="0"/>
              <a:t>‹Nr.›</a:t>
            </a:fld>
            <a:endParaRPr lang="de-AT"/>
          </a:p>
        </p:txBody>
      </p:sp>
    </p:spTree>
    <p:extLst>
      <p:ext uri="{BB962C8B-B14F-4D97-AF65-F5344CB8AC3E}">
        <p14:creationId xmlns:p14="http://schemas.microsoft.com/office/powerpoint/2010/main" val="21166011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B9791F-4D3D-4BDE-A08D-F234953950AB}"/>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B1750526-80B2-4147-889E-7089EAB7B44D}"/>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7BCF9388-C281-4830-AE1C-ABFA337CBCE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9FFA590A-88B5-405A-B8EC-24180A192DBF}"/>
              </a:ext>
            </a:extLst>
          </p:cNvPr>
          <p:cNvSpPr>
            <a:spLocks noGrp="1"/>
          </p:cNvSpPr>
          <p:nvPr>
            <p:ph type="dt" sz="half" idx="10"/>
          </p:nvPr>
        </p:nvSpPr>
        <p:spPr/>
        <p:txBody>
          <a:bodyPr/>
          <a:lstStyle/>
          <a:p>
            <a:fld id="{344CFAC6-2671-452D-9653-BD6F68FE0F01}" type="datetimeFigureOut">
              <a:rPr lang="de-AT" smtClean="0"/>
              <a:t>07.12.2021</a:t>
            </a:fld>
            <a:endParaRPr lang="de-AT"/>
          </a:p>
        </p:txBody>
      </p:sp>
      <p:sp>
        <p:nvSpPr>
          <p:cNvPr id="6" name="Fußzeilenplatzhalter 5">
            <a:extLst>
              <a:ext uri="{FF2B5EF4-FFF2-40B4-BE49-F238E27FC236}">
                <a16:creationId xmlns:a16="http://schemas.microsoft.com/office/drawing/2014/main" id="{B491CD42-EC2C-44A4-A68B-28E6963DDD6C}"/>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4AACF244-B423-49BF-9F2A-6BD25D4219A7}"/>
              </a:ext>
            </a:extLst>
          </p:cNvPr>
          <p:cNvSpPr>
            <a:spLocks noGrp="1"/>
          </p:cNvSpPr>
          <p:nvPr>
            <p:ph type="sldNum" sz="quarter" idx="12"/>
          </p:nvPr>
        </p:nvSpPr>
        <p:spPr/>
        <p:txBody>
          <a:bodyPr/>
          <a:lstStyle/>
          <a:p>
            <a:fld id="{F7329E10-1748-4F16-92E1-928408E0C4BF}" type="slidenum">
              <a:rPr lang="de-AT" smtClean="0"/>
              <a:t>‹Nr.›</a:t>
            </a:fld>
            <a:endParaRPr lang="de-AT"/>
          </a:p>
        </p:txBody>
      </p:sp>
    </p:spTree>
    <p:extLst>
      <p:ext uri="{BB962C8B-B14F-4D97-AF65-F5344CB8AC3E}">
        <p14:creationId xmlns:p14="http://schemas.microsoft.com/office/powerpoint/2010/main" val="3692004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64CFC5-F597-41C9-BAE6-D11AD11EF0B4}"/>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C75F8DAD-9815-42DE-A6A5-EEBB54B8E2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886742EC-ED10-4FFD-9A55-7DF47123D49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74FF217B-7EF1-4EAC-9208-EDEC9A174A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2E101E2-D487-4A62-AFC2-FE01C1920EB9}"/>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416D735A-4426-4083-B7E2-82DA2B3F351C}"/>
              </a:ext>
            </a:extLst>
          </p:cNvPr>
          <p:cNvSpPr>
            <a:spLocks noGrp="1"/>
          </p:cNvSpPr>
          <p:nvPr>
            <p:ph type="dt" sz="half" idx="10"/>
          </p:nvPr>
        </p:nvSpPr>
        <p:spPr/>
        <p:txBody>
          <a:bodyPr/>
          <a:lstStyle/>
          <a:p>
            <a:fld id="{344CFAC6-2671-452D-9653-BD6F68FE0F01}" type="datetimeFigureOut">
              <a:rPr lang="de-AT" smtClean="0"/>
              <a:t>07.12.2021</a:t>
            </a:fld>
            <a:endParaRPr lang="de-AT"/>
          </a:p>
        </p:txBody>
      </p:sp>
      <p:sp>
        <p:nvSpPr>
          <p:cNvPr id="8" name="Fußzeilenplatzhalter 7">
            <a:extLst>
              <a:ext uri="{FF2B5EF4-FFF2-40B4-BE49-F238E27FC236}">
                <a16:creationId xmlns:a16="http://schemas.microsoft.com/office/drawing/2014/main" id="{DBFDB529-103B-4A52-BB9A-A9ECA9C20909}"/>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9EACA2C8-748A-439D-8312-0D3A357985F0}"/>
              </a:ext>
            </a:extLst>
          </p:cNvPr>
          <p:cNvSpPr>
            <a:spLocks noGrp="1"/>
          </p:cNvSpPr>
          <p:nvPr>
            <p:ph type="sldNum" sz="quarter" idx="12"/>
          </p:nvPr>
        </p:nvSpPr>
        <p:spPr/>
        <p:txBody>
          <a:bodyPr/>
          <a:lstStyle/>
          <a:p>
            <a:fld id="{F7329E10-1748-4F16-92E1-928408E0C4BF}" type="slidenum">
              <a:rPr lang="de-AT" smtClean="0"/>
              <a:t>‹Nr.›</a:t>
            </a:fld>
            <a:endParaRPr lang="de-AT"/>
          </a:p>
        </p:txBody>
      </p:sp>
    </p:spTree>
    <p:extLst>
      <p:ext uri="{BB962C8B-B14F-4D97-AF65-F5344CB8AC3E}">
        <p14:creationId xmlns:p14="http://schemas.microsoft.com/office/powerpoint/2010/main" val="13013599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A6D437-246B-4FB1-9AC8-822FFC459563}"/>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E4DABAED-D8CA-4AFD-87F3-D7B020598AE0}"/>
              </a:ext>
            </a:extLst>
          </p:cNvPr>
          <p:cNvSpPr>
            <a:spLocks noGrp="1"/>
          </p:cNvSpPr>
          <p:nvPr>
            <p:ph type="dt" sz="half" idx="10"/>
          </p:nvPr>
        </p:nvSpPr>
        <p:spPr/>
        <p:txBody>
          <a:bodyPr/>
          <a:lstStyle/>
          <a:p>
            <a:fld id="{344CFAC6-2671-452D-9653-BD6F68FE0F01}" type="datetimeFigureOut">
              <a:rPr lang="de-AT" smtClean="0"/>
              <a:t>07.12.2021</a:t>
            </a:fld>
            <a:endParaRPr lang="de-AT"/>
          </a:p>
        </p:txBody>
      </p:sp>
      <p:sp>
        <p:nvSpPr>
          <p:cNvPr id="4" name="Fußzeilenplatzhalter 3">
            <a:extLst>
              <a:ext uri="{FF2B5EF4-FFF2-40B4-BE49-F238E27FC236}">
                <a16:creationId xmlns:a16="http://schemas.microsoft.com/office/drawing/2014/main" id="{07A5C1FF-C6FA-4D3E-BE4B-752F9F20F15E}"/>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DAD8C9FF-A1E2-4BF8-A7AF-5D4EE5867D4B}"/>
              </a:ext>
            </a:extLst>
          </p:cNvPr>
          <p:cNvSpPr>
            <a:spLocks noGrp="1"/>
          </p:cNvSpPr>
          <p:nvPr>
            <p:ph type="sldNum" sz="quarter" idx="12"/>
          </p:nvPr>
        </p:nvSpPr>
        <p:spPr/>
        <p:txBody>
          <a:bodyPr/>
          <a:lstStyle/>
          <a:p>
            <a:fld id="{F7329E10-1748-4F16-92E1-928408E0C4BF}" type="slidenum">
              <a:rPr lang="de-AT" smtClean="0"/>
              <a:t>‹Nr.›</a:t>
            </a:fld>
            <a:endParaRPr lang="de-AT"/>
          </a:p>
        </p:txBody>
      </p:sp>
    </p:spTree>
    <p:extLst>
      <p:ext uri="{BB962C8B-B14F-4D97-AF65-F5344CB8AC3E}">
        <p14:creationId xmlns:p14="http://schemas.microsoft.com/office/powerpoint/2010/main" val="33661417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7B64530-CC8E-41A8-86C8-3B21C925FCB8}"/>
              </a:ext>
            </a:extLst>
          </p:cNvPr>
          <p:cNvSpPr>
            <a:spLocks noGrp="1"/>
          </p:cNvSpPr>
          <p:nvPr>
            <p:ph type="dt" sz="half" idx="10"/>
          </p:nvPr>
        </p:nvSpPr>
        <p:spPr/>
        <p:txBody>
          <a:bodyPr/>
          <a:lstStyle/>
          <a:p>
            <a:fld id="{344CFAC6-2671-452D-9653-BD6F68FE0F01}" type="datetimeFigureOut">
              <a:rPr lang="de-AT" smtClean="0"/>
              <a:t>07.12.2021</a:t>
            </a:fld>
            <a:endParaRPr lang="de-AT"/>
          </a:p>
        </p:txBody>
      </p:sp>
      <p:sp>
        <p:nvSpPr>
          <p:cNvPr id="3" name="Fußzeilenplatzhalter 2">
            <a:extLst>
              <a:ext uri="{FF2B5EF4-FFF2-40B4-BE49-F238E27FC236}">
                <a16:creationId xmlns:a16="http://schemas.microsoft.com/office/drawing/2014/main" id="{5C81D818-7A14-4909-8047-ABA3EE1EF897}"/>
              </a:ext>
            </a:extLst>
          </p:cNvPr>
          <p:cNvSpPr>
            <a:spLocks noGrp="1"/>
          </p:cNvSpPr>
          <p:nvPr>
            <p:ph type="ftr" sz="quarter" idx="11"/>
          </p:nvPr>
        </p:nvSpPr>
        <p:spPr/>
        <p:txBody>
          <a:bodyPr/>
          <a:lstStyle/>
          <a:p>
            <a:endParaRPr lang="de-AT"/>
          </a:p>
        </p:txBody>
      </p:sp>
      <p:sp>
        <p:nvSpPr>
          <p:cNvPr id="4" name="Foliennummernplatzhalter 3">
            <a:extLst>
              <a:ext uri="{FF2B5EF4-FFF2-40B4-BE49-F238E27FC236}">
                <a16:creationId xmlns:a16="http://schemas.microsoft.com/office/drawing/2014/main" id="{88DEADC0-8A45-45FE-9AC1-C5ABC6F42E9B}"/>
              </a:ext>
            </a:extLst>
          </p:cNvPr>
          <p:cNvSpPr>
            <a:spLocks noGrp="1"/>
          </p:cNvSpPr>
          <p:nvPr>
            <p:ph type="sldNum" sz="quarter" idx="12"/>
          </p:nvPr>
        </p:nvSpPr>
        <p:spPr/>
        <p:txBody>
          <a:bodyPr/>
          <a:lstStyle/>
          <a:p>
            <a:fld id="{F7329E10-1748-4F16-92E1-928408E0C4BF}" type="slidenum">
              <a:rPr lang="de-AT" smtClean="0"/>
              <a:t>‹Nr.›</a:t>
            </a:fld>
            <a:endParaRPr lang="de-AT"/>
          </a:p>
        </p:txBody>
      </p:sp>
    </p:spTree>
    <p:extLst>
      <p:ext uri="{BB962C8B-B14F-4D97-AF65-F5344CB8AC3E}">
        <p14:creationId xmlns:p14="http://schemas.microsoft.com/office/powerpoint/2010/main" val="4018169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30AE81-FFCF-40AE-B0F5-22B26811FD1A}"/>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DB49C98F-F817-4E70-BD2A-A665EFB73943}"/>
              </a:ext>
            </a:extLst>
          </p:cNvPr>
          <p:cNvSpPr>
            <a:spLocks noGrp="1"/>
          </p:cNvSpPr>
          <p:nvPr>
            <p:ph type="dt" sz="half" idx="10"/>
          </p:nvPr>
        </p:nvSpPr>
        <p:spPr/>
        <p:txBody>
          <a:bodyPr/>
          <a:lstStyle/>
          <a:p>
            <a:fld id="{8A640B80-0D7F-4F84-8029-49389E8D8F4A}" type="datetime1">
              <a:rPr lang="de-AT" smtClean="0"/>
              <a:t>07.12.2021</a:t>
            </a:fld>
            <a:endParaRPr lang="de-AT"/>
          </a:p>
        </p:txBody>
      </p:sp>
      <p:sp>
        <p:nvSpPr>
          <p:cNvPr id="4" name="Fußzeilenplatzhalter 3">
            <a:extLst>
              <a:ext uri="{FF2B5EF4-FFF2-40B4-BE49-F238E27FC236}">
                <a16:creationId xmlns:a16="http://schemas.microsoft.com/office/drawing/2014/main" id="{A7D8FB4A-CF56-4544-9FD6-320D6F05111F}"/>
              </a:ext>
            </a:extLst>
          </p:cNvPr>
          <p:cNvSpPr>
            <a:spLocks noGrp="1"/>
          </p:cNvSpPr>
          <p:nvPr>
            <p:ph type="ftr" sz="quarter" idx="11"/>
          </p:nvPr>
        </p:nvSpPr>
        <p:spPr/>
        <p:txBody>
          <a:bodyPr/>
          <a:lstStyle/>
          <a:p>
            <a:r>
              <a:rPr lang="de-AT"/>
              <a:t>(C) Adolf E. Reinhart, 2018</a:t>
            </a:r>
          </a:p>
        </p:txBody>
      </p:sp>
      <p:sp>
        <p:nvSpPr>
          <p:cNvPr id="5" name="Foliennummernplatzhalter 4">
            <a:extLst>
              <a:ext uri="{FF2B5EF4-FFF2-40B4-BE49-F238E27FC236}">
                <a16:creationId xmlns:a16="http://schemas.microsoft.com/office/drawing/2014/main" id="{A61E5383-0D89-4F75-BA37-89544145C5A0}"/>
              </a:ext>
            </a:extLst>
          </p:cNvPr>
          <p:cNvSpPr>
            <a:spLocks noGrp="1"/>
          </p:cNvSpPr>
          <p:nvPr>
            <p:ph type="sldNum" sz="quarter" idx="12"/>
          </p:nvPr>
        </p:nvSpPr>
        <p:spPr/>
        <p:txBody>
          <a:bodyPr/>
          <a:lstStyle/>
          <a:p>
            <a:fld id="{096BF750-551A-4A2F-8F70-469CE81BF78F}" type="slidenum">
              <a:rPr lang="de-AT" smtClean="0"/>
              <a:t>‹Nr.›</a:t>
            </a:fld>
            <a:endParaRPr lang="de-AT"/>
          </a:p>
        </p:txBody>
      </p:sp>
    </p:spTree>
    <p:extLst>
      <p:ext uri="{BB962C8B-B14F-4D97-AF65-F5344CB8AC3E}">
        <p14:creationId xmlns:p14="http://schemas.microsoft.com/office/powerpoint/2010/main" val="69226037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587E3E-F799-40CC-852F-397BB8E5885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id="{DEF55741-9F5C-4F0D-B747-89ECF2F961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871CBFC0-1B12-43C1-9ABA-9040D2D6D5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E9E7A58-E9E8-45A3-8997-1C84EE335875}"/>
              </a:ext>
            </a:extLst>
          </p:cNvPr>
          <p:cNvSpPr>
            <a:spLocks noGrp="1"/>
          </p:cNvSpPr>
          <p:nvPr>
            <p:ph type="dt" sz="half" idx="10"/>
          </p:nvPr>
        </p:nvSpPr>
        <p:spPr/>
        <p:txBody>
          <a:bodyPr/>
          <a:lstStyle/>
          <a:p>
            <a:fld id="{344CFAC6-2671-452D-9653-BD6F68FE0F01}" type="datetimeFigureOut">
              <a:rPr lang="de-AT" smtClean="0"/>
              <a:t>07.12.2021</a:t>
            </a:fld>
            <a:endParaRPr lang="de-AT"/>
          </a:p>
        </p:txBody>
      </p:sp>
      <p:sp>
        <p:nvSpPr>
          <p:cNvPr id="6" name="Fußzeilenplatzhalter 5">
            <a:extLst>
              <a:ext uri="{FF2B5EF4-FFF2-40B4-BE49-F238E27FC236}">
                <a16:creationId xmlns:a16="http://schemas.microsoft.com/office/drawing/2014/main" id="{23EE2B61-0CD4-41C9-B633-41F68AC25304}"/>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1E903110-7EC7-4809-96F9-319828969C4D}"/>
              </a:ext>
            </a:extLst>
          </p:cNvPr>
          <p:cNvSpPr>
            <a:spLocks noGrp="1"/>
          </p:cNvSpPr>
          <p:nvPr>
            <p:ph type="sldNum" sz="quarter" idx="12"/>
          </p:nvPr>
        </p:nvSpPr>
        <p:spPr/>
        <p:txBody>
          <a:bodyPr/>
          <a:lstStyle/>
          <a:p>
            <a:fld id="{F7329E10-1748-4F16-92E1-928408E0C4BF}" type="slidenum">
              <a:rPr lang="de-AT" smtClean="0"/>
              <a:t>‹Nr.›</a:t>
            </a:fld>
            <a:endParaRPr lang="de-AT"/>
          </a:p>
        </p:txBody>
      </p:sp>
    </p:spTree>
    <p:extLst>
      <p:ext uri="{BB962C8B-B14F-4D97-AF65-F5344CB8AC3E}">
        <p14:creationId xmlns:p14="http://schemas.microsoft.com/office/powerpoint/2010/main" val="29454608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FB574D-829D-4E5A-920F-3C3EF162F34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id="{CA0D61C8-DA8B-4C3A-96BE-C6B2B40FED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a:extLst>
              <a:ext uri="{FF2B5EF4-FFF2-40B4-BE49-F238E27FC236}">
                <a16:creationId xmlns:a16="http://schemas.microsoft.com/office/drawing/2014/main" id="{74CFED0C-F522-4D4A-B414-5C0FAD757F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B76712D-4467-4317-BED2-C1CA3BA3D142}"/>
              </a:ext>
            </a:extLst>
          </p:cNvPr>
          <p:cNvSpPr>
            <a:spLocks noGrp="1"/>
          </p:cNvSpPr>
          <p:nvPr>
            <p:ph type="dt" sz="half" idx="10"/>
          </p:nvPr>
        </p:nvSpPr>
        <p:spPr/>
        <p:txBody>
          <a:bodyPr/>
          <a:lstStyle/>
          <a:p>
            <a:fld id="{344CFAC6-2671-452D-9653-BD6F68FE0F01}" type="datetimeFigureOut">
              <a:rPr lang="de-AT" smtClean="0"/>
              <a:t>07.12.2021</a:t>
            </a:fld>
            <a:endParaRPr lang="de-AT"/>
          </a:p>
        </p:txBody>
      </p:sp>
      <p:sp>
        <p:nvSpPr>
          <p:cNvPr id="6" name="Fußzeilenplatzhalter 5">
            <a:extLst>
              <a:ext uri="{FF2B5EF4-FFF2-40B4-BE49-F238E27FC236}">
                <a16:creationId xmlns:a16="http://schemas.microsoft.com/office/drawing/2014/main" id="{F275586B-ECA2-455C-AFD9-B31817F41AD7}"/>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FC583A8B-C28D-41EA-B83A-A33805DDBA23}"/>
              </a:ext>
            </a:extLst>
          </p:cNvPr>
          <p:cNvSpPr>
            <a:spLocks noGrp="1"/>
          </p:cNvSpPr>
          <p:nvPr>
            <p:ph type="sldNum" sz="quarter" idx="12"/>
          </p:nvPr>
        </p:nvSpPr>
        <p:spPr/>
        <p:txBody>
          <a:bodyPr/>
          <a:lstStyle/>
          <a:p>
            <a:fld id="{F7329E10-1748-4F16-92E1-928408E0C4BF}" type="slidenum">
              <a:rPr lang="de-AT" smtClean="0"/>
              <a:t>‹Nr.›</a:t>
            </a:fld>
            <a:endParaRPr lang="de-AT"/>
          </a:p>
        </p:txBody>
      </p:sp>
    </p:spTree>
    <p:extLst>
      <p:ext uri="{BB962C8B-B14F-4D97-AF65-F5344CB8AC3E}">
        <p14:creationId xmlns:p14="http://schemas.microsoft.com/office/powerpoint/2010/main" val="38584624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BAA2C3-27CD-4F9E-8FEE-806B270826D4}"/>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F7166980-222A-4953-8BFE-309A68D8922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9CF8BED0-9D85-47DA-9FCE-3C4FC20350F8}"/>
              </a:ext>
            </a:extLst>
          </p:cNvPr>
          <p:cNvSpPr>
            <a:spLocks noGrp="1"/>
          </p:cNvSpPr>
          <p:nvPr>
            <p:ph type="dt" sz="half" idx="10"/>
          </p:nvPr>
        </p:nvSpPr>
        <p:spPr/>
        <p:txBody>
          <a:bodyPr/>
          <a:lstStyle/>
          <a:p>
            <a:fld id="{344CFAC6-2671-452D-9653-BD6F68FE0F01}" type="datetimeFigureOut">
              <a:rPr lang="de-AT" smtClean="0"/>
              <a:t>07.12.2021</a:t>
            </a:fld>
            <a:endParaRPr lang="de-AT"/>
          </a:p>
        </p:txBody>
      </p:sp>
      <p:sp>
        <p:nvSpPr>
          <p:cNvPr id="5" name="Fußzeilenplatzhalter 4">
            <a:extLst>
              <a:ext uri="{FF2B5EF4-FFF2-40B4-BE49-F238E27FC236}">
                <a16:creationId xmlns:a16="http://schemas.microsoft.com/office/drawing/2014/main" id="{3990ED51-3B16-4E24-8AB4-B1FDDCD2CF5A}"/>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77C869FB-D442-4945-BF48-7277992CCCA8}"/>
              </a:ext>
            </a:extLst>
          </p:cNvPr>
          <p:cNvSpPr>
            <a:spLocks noGrp="1"/>
          </p:cNvSpPr>
          <p:nvPr>
            <p:ph type="sldNum" sz="quarter" idx="12"/>
          </p:nvPr>
        </p:nvSpPr>
        <p:spPr/>
        <p:txBody>
          <a:bodyPr/>
          <a:lstStyle/>
          <a:p>
            <a:fld id="{F7329E10-1748-4F16-92E1-928408E0C4BF}" type="slidenum">
              <a:rPr lang="de-AT" smtClean="0"/>
              <a:t>‹Nr.›</a:t>
            </a:fld>
            <a:endParaRPr lang="de-AT"/>
          </a:p>
        </p:txBody>
      </p:sp>
    </p:spTree>
    <p:extLst>
      <p:ext uri="{BB962C8B-B14F-4D97-AF65-F5344CB8AC3E}">
        <p14:creationId xmlns:p14="http://schemas.microsoft.com/office/powerpoint/2010/main" val="10030361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FDF4C041-8D34-474D-8499-6172B89F6A8F}"/>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311B77EE-B915-4E43-B2EB-032400C4E1A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498F5B07-7F1B-400C-AE86-6AA06773C4CD}"/>
              </a:ext>
            </a:extLst>
          </p:cNvPr>
          <p:cNvSpPr>
            <a:spLocks noGrp="1"/>
          </p:cNvSpPr>
          <p:nvPr>
            <p:ph type="dt" sz="half" idx="10"/>
          </p:nvPr>
        </p:nvSpPr>
        <p:spPr/>
        <p:txBody>
          <a:bodyPr/>
          <a:lstStyle/>
          <a:p>
            <a:fld id="{344CFAC6-2671-452D-9653-BD6F68FE0F01}" type="datetimeFigureOut">
              <a:rPr lang="de-AT" smtClean="0"/>
              <a:t>07.12.2021</a:t>
            </a:fld>
            <a:endParaRPr lang="de-AT"/>
          </a:p>
        </p:txBody>
      </p:sp>
      <p:sp>
        <p:nvSpPr>
          <p:cNvPr id="5" name="Fußzeilenplatzhalter 4">
            <a:extLst>
              <a:ext uri="{FF2B5EF4-FFF2-40B4-BE49-F238E27FC236}">
                <a16:creationId xmlns:a16="http://schemas.microsoft.com/office/drawing/2014/main" id="{8E131CDC-A174-4D67-ABF1-9A6825324F2C}"/>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B17C0B4E-1FDA-413E-AF38-B83B2F12C4C2}"/>
              </a:ext>
            </a:extLst>
          </p:cNvPr>
          <p:cNvSpPr>
            <a:spLocks noGrp="1"/>
          </p:cNvSpPr>
          <p:nvPr>
            <p:ph type="sldNum" sz="quarter" idx="12"/>
          </p:nvPr>
        </p:nvSpPr>
        <p:spPr/>
        <p:txBody>
          <a:bodyPr/>
          <a:lstStyle/>
          <a:p>
            <a:fld id="{F7329E10-1748-4F16-92E1-928408E0C4BF}" type="slidenum">
              <a:rPr lang="de-AT" smtClean="0"/>
              <a:t>‹Nr.›</a:t>
            </a:fld>
            <a:endParaRPr lang="de-AT"/>
          </a:p>
        </p:txBody>
      </p:sp>
    </p:spTree>
    <p:extLst>
      <p:ext uri="{BB962C8B-B14F-4D97-AF65-F5344CB8AC3E}">
        <p14:creationId xmlns:p14="http://schemas.microsoft.com/office/powerpoint/2010/main" val="507066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4644DED9-63BE-4FD4-B2A5-C240B443063E}" type="datetime1">
              <a:rPr lang="de-AT" smtClean="0"/>
              <a:t>07.12.2021</a:t>
            </a:fld>
            <a:endParaRPr lang="de-AT"/>
          </a:p>
        </p:txBody>
      </p:sp>
      <p:sp>
        <p:nvSpPr>
          <p:cNvPr id="5" name="Fußzeilenplatzhalter 4"/>
          <p:cNvSpPr>
            <a:spLocks noGrp="1"/>
          </p:cNvSpPr>
          <p:nvPr>
            <p:ph type="ftr" sz="quarter" idx="11"/>
          </p:nvPr>
        </p:nvSpPr>
        <p:spPr/>
        <p:txBody>
          <a:bodyPr/>
          <a:lstStyle/>
          <a:p>
            <a:r>
              <a:rPr lang="de-AT"/>
              <a:t>(C) Adolf E. Reinhart, 2018</a:t>
            </a:r>
          </a:p>
        </p:txBody>
      </p:sp>
      <p:sp>
        <p:nvSpPr>
          <p:cNvPr id="6" name="Foliennummernplatzhalter 5"/>
          <p:cNvSpPr>
            <a:spLocks noGrp="1"/>
          </p:cNvSpPr>
          <p:nvPr>
            <p:ph type="sldNum" sz="quarter" idx="12"/>
          </p:nvPr>
        </p:nvSpPr>
        <p:spPr/>
        <p:txBody>
          <a:bodyPr/>
          <a:lstStyle/>
          <a:p>
            <a:fld id="{096BF750-551A-4A2F-8F70-469CE81BF78F}" type="slidenum">
              <a:rPr lang="de-AT" smtClean="0"/>
              <a:t>‹Nr.›</a:t>
            </a:fld>
            <a:endParaRPr lang="de-AT"/>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p:cNvSpPr>
            <a:spLocks noGrp="1"/>
          </p:cNvSpPr>
          <p:nvPr>
            <p:ph type="dt" sz="half" idx="10"/>
          </p:nvPr>
        </p:nvSpPr>
        <p:spPr/>
        <p:txBody>
          <a:bodyPr/>
          <a:lstStyle/>
          <a:p>
            <a:fld id="{8A640B80-0D7F-4F84-8029-49389E8D8F4A}" type="datetime1">
              <a:rPr lang="de-AT" smtClean="0"/>
              <a:t>07.12.2021</a:t>
            </a:fld>
            <a:endParaRPr lang="de-AT"/>
          </a:p>
        </p:txBody>
      </p:sp>
      <p:sp>
        <p:nvSpPr>
          <p:cNvPr id="5" name="Fußzeilenplatzhalter 4"/>
          <p:cNvSpPr>
            <a:spLocks noGrp="1"/>
          </p:cNvSpPr>
          <p:nvPr>
            <p:ph type="ftr" sz="quarter" idx="11"/>
          </p:nvPr>
        </p:nvSpPr>
        <p:spPr/>
        <p:txBody>
          <a:bodyPr/>
          <a:lstStyle/>
          <a:p>
            <a:r>
              <a:rPr lang="de-AT"/>
              <a:t>(C) Adolf E. Reinhart, 2018</a:t>
            </a:r>
          </a:p>
        </p:txBody>
      </p:sp>
      <p:sp>
        <p:nvSpPr>
          <p:cNvPr id="6" name="Foliennummernplatzhalter 5"/>
          <p:cNvSpPr>
            <a:spLocks noGrp="1"/>
          </p:cNvSpPr>
          <p:nvPr>
            <p:ph type="sldNum" sz="quarter" idx="12"/>
          </p:nvPr>
        </p:nvSpPr>
        <p:spPr/>
        <p:txBody>
          <a:bodyPr/>
          <a:lstStyle/>
          <a:p>
            <a:fld id="{096BF750-551A-4A2F-8F70-469CE81BF78F}" type="slidenum">
              <a:rPr lang="de-AT" smtClean="0"/>
              <a:t>‹Nr.›</a:t>
            </a:fld>
            <a:endParaRPr lang="de-AT"/>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4C377A16-B886-496C-B498-5FDEC1F54107}" type="datetime1">
              <a:rPr lang="de-AT" smtClean="0"/>
              <a:t>07.12.2021</a:t>
            </a:fld>
            <a:endParaRPr lang="de-AT"/>
          </a:p>
        </p:txBody>
      </p:sp>
      <p:sp>
        <p:nvSpPr>
          <p:cNvPr id="6" name="Fußzeilenplatzhalter 5"/>
          <p:cNvSpPr>
            <a:spLocks noGrp="1"/>
          </p:cNvSpPr>
          <p:nvPr>
            <p:ph type="ftr" sz="quarter" idx="11"/>
          </p:nvPr>
        </p:nvSpPr>
        <p:spPr/>
        <p:txBody>
          <a:bodyPr/>
          <a:lstStyle/>
          <a:p>
            <a:r>
              <a:rPr lang="de-AT"/>
              <a:t>(C) Adolf E. Reinhart, 2018</a:t>
            </a:r>
          </a:p>
        </p:txBody>
      </p:sp>
      <p:sp>
        <p:nvSpPr>
          <p:cNvPr id="7" name="Foliennummernplatzhalter 6"/>
          <p:cNvSpPr>
            <a:spLocks noGrp="1"/>
          </p:cNvSpPr>
          <p:nvPr>
            <p:ph type="sldNum" sz="quarter" idx="12"/>
          </p:nvPr>
        </p:nvSpPr>
        <p:spPr/>
        <p:txBody>
          <a:bodyPr/>
          <a:lstStyle/>
          <a:p>
            <a:fld id="{096BF750-551A-4A2F-8F70-469CE81BF78F}" type="slidenum">
              <a:rPr lang="de-AT" smtClean="0"/>
              <a:t>‹Nr.›</a:t>
            </a:fld>
            <a:endParaRPr lang="de-AT"/>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FB1C85D0-E899-4879-A2C6-B8FD4C57B807}" type="datetime1">
              <a:rPr lang="de-AT" smtClean="0"/>
              <a:t>07.12.2021</a:t>
            </a:fld>
            <a:endParaRPr lang="de-AT"/>
          </a:p>
        </p:txBody>
      </p:sp>
      <p:sp>
        <p:nvSpPr>
          <p:cNvPr id="8" name="Fußzeilenplatzhalter 7"/>
          <p:cNvSpPr>
            <a:spLocks noGrp="1"/>
          </p:cNvSpPr>
          <p:nvPr>
            <p:ph type="ftr" sz="quarter" idx="11"/>
          </p:nvPr>
        </p:nvSpPr>
        <p:spPr/>
        <p:txBody>
          <a:bodyPr/>
          <a:lstStyle/>
          <a:p>
            <a:r>
              <a:rPr lang="de-AT"/>
              <a:t>(C) Adolf E. Reinhart, 2018</a:t>
            </a:r>
          </a:p>
        </p:txBody>
      </p:sp>
      <p:sp>
        <p:nvSpPr>
          <p:cNvPr id="9" name="Foliennummernplatzhalter 8"/>
          <p:cNvSpPr>
            <a:spLocks noGrp="1"/>
          </p:cNvSpPr>
          <p:nvPr>
            <p:ph type="sldNum" sz="quarter" idx="12"/>
          </p:nvPr>
        </p:nvSpPr>
        <p:spPr/>
        <p:txBody>
          <a:bodyPr/>
          <a:lstStyle/>
          <a:p>
            <a:fld id="{096BF750-551A-4A2F-8F70-469CE81BF78F}" type="slidenum">
              <a:rPr lang="de-AT" smtClean="0"/>
              <a:t>‹Nr.›</a:t>
            </a:fld>
            <a:endParaRPr lang="de-AT"/>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p>
            <a:fld id="{D1B8D2B0-E561-49AE-A9A0-666F2F17DAB3}" type="datetime1">
              <a:rPr lang="de-AT" smtClean="0"/>
              <a:t>07.12.2021</a:t>
            </a:fld>
            <a:endParaRPr lang="de-AT"/>
          </a:p>
        </p:txBody>
      </p:sp>
      <p:sp>
        <p:nvSpPr>
          <p:cNvPr id="4" name="Fußzeilenplatzhalter 3"/>
          <p:cNvSpPr>
            <a:spLocks noGrp="1"/>
          </p:cNvSpPr>
          <p:nvPr>
            <p:ph type="ftr" sz="quarter" idx="11"/>
          </p:nvPr>
        </p:nvSpPr>
        <p:spPr/>
        <p:txBody>
          <a:bodyPr/>
          <a:lstStyle/>
          <a:p>
            <a:r>
              <a:rPr lang="de-AT"/>
              <a:t>(C) Adolf E. Reinhart, 2018</a:t>
            </a:r>
          </a:p>
        </p:txBody>
      </p:sp>
      <p:sp>
        <p:nvSpPr>
          <p:cNvPr id="5" name="Foliennummernplatzhalter 4"/>
          <p:cNvSpPr>
            <a:spLocks noGrp="1"/>
          </p:cNvSpPr>
          <p:nvPr>
            <p:ph type="sldNum" sz="quarter" idx="12"/>
          </p:nvPr>
        </p:nvSpPr>
        <p:spPr/>
        <p:txBody>
          <a:bodyPr/>
          <a:lstStyle/>
          <a:p>
            <a:fld id="{096BF750-551A-4A2F-8F70-469CE81BF78F}" type="slidenum">
              <a:rPr lang="de-AT" smtClean="0"/>
              <a:t>‹Nr.›</a:t>
            </a:fld>
            <a:endParaRPr lang="de-AT"/>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1B390F4-BD96-4651-9028-3C761C93CDE9}" type="datetime1">
              <a:rPr lang="de-AT" smtClean="0"/>
              <a:t>07.12.2021</a:t>
            </a:fld>
            <a:endParaRPr lang="de-AT"/>
          </a:p>
        </p:txBody>
      </p:sp>
      <p:sp>
        <p:nvSpPr>
          <p:cNvPr id="3" name="Fußzeilenplatzhalter 2"/>
          <p:cNvSpPr>
            <a:spLocks noGrp="1"/>
          </p:cNvSpPr>
          <p:nvPr>
            <p:ph type="ftr" sz="quarter" idx="11"/>
          </p:nvPr>
        </p:nvSpPr>
        <p:spPr/>
        <p:txBody>
          <a:bodyPr/>
          <a:lstStyle/>
          <a:p>
            <a:r>
              <a:rPr lang="de-AT"/>
              <a:t>(C) Adolf E. Reinhart, 2018</a:t>
            </a:r>
          </a:p>
        </p:txBody>
      </p:sp>
      <p:sp>
        <p:nvSpPr>
          <p:cNvPr id="4" name="Foliennummernplatzhalter 3"/>
          <p:cNvSpPr>
            <a:spLocks noGrp="1"/>
          </p:cNvSpPr>
          <p:nvPr>
            <p:ph type="sldNum" sz="quarter" idx="12"/>
          </p:nvPr>
        </p:nvSpPr>
        <p:spPr/>
        <p:txBody>
          <a:bodyPr/>
          <a:lstStyle/>
          <a:p>
            <a:fld id="{096BF750-551A-4A2F-8F70-469CE81BF78F}" type="slidenum">
              <a:rPr lang="de-AT" smtClean="0"/>
              <a:t>‹Nr.›</a:t>
            </a:fld>
            <a:endParaRPr lang="de-AT"/>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p:cNvSpPr>
            <a:spLocks noGrp="1"/>
          </p:cNvSpPr>
          <p:nvPr>
            <p:ph type="dt" sz="half" idx="10"/>
          </p:nvPr>
        </p:nvSpPr>
        <p:spPr/>
        <p:txBody>
          <a:bodyPr/>
          <a:lstStyle/>
          <a:p>
            <a:fld id="{8A640B80-0D7F-4F84-8029-49389E8D8F4A}" type="datetime1">
              <a:rPr lang="de-AT" smtClean="0"/>
              <a:t>07.12.2021</a:t>
            </a:fld>
            <a:endParaRPr lang="de-AT"/>
          </a:p>
        </p:txBody>
      </p:sp>
      <p:sp>
        <p:nvSpPr>
          <p:cNvPr id="6" name="Fußzeilenplatzhalter 5"/>
          <p:cNvSpPr>
            <a:spLocks noGrp="1"/>
          </p:cNvSpPr>
          <p:nvPr>
            <p:ph type="ftr" sz="quarter" idx="11"/>
          </p:nvPr>
        </p:nvSpPr>
        <p:spPr/>
        <p:txBody>
          <a:bodyPr/>
          <a:lstStyle/>
          <a:p>
            <a:r>
              <a:rPr lang="de-AT"/>
              <a:t>(C) Adolf E. Reinhart, 2018</a:t>
            </a:r>
          </a:p>
        </p:txBody>
      </p:sp>
      <p:sp>
        <p:nvSpPr>
          <p:cNvPr id="7" name="Foliennummernplatzhalter 6"/>
          <p:cNvSpPr>
            <a:spLocks noGrp="1"/>
          </p:cNvSpPr>
          <p:nvPr>
            <p:ph type="sldNum" sz="quarter" idx="12"/>
          </p:nvPr>
        </p:nvSpPr>
        <p:spPr/>
        <p:txBody>
          <a:bodyPr/>
          <a:lstStyle/>
          <a:p>
            <a:fld id="{096BF750-551A-4A2F-8F70-469CE81BF78F}" type="slidenum">
              <a:rPr lang="de-AT" smtClean="0"/>
              <a:t>‹Nr.›</a:t>
            </a:fld>
            <a:endParaRPr lang="de-AT"/>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640B80-0D7F-4F84-8029-49389E8D8F4A}" type="datetime1">
              <a:rPr lang="de-AT" smtClean="0"/>
              <a:t>07.12.2021</a:t>
            </a:fld>
            <a:endParaRPr lang="de-AT"/>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AT"/>
              <a:t>(C) Adolf E. Reinhart, 2018</a:t>
            </a:r>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6BF750-551A-4A2F-8F70-469CE81BF78F}" type="slidenum">
              <a:rPr lang="de-AT" smtClean="0"/>
              <a:t>‹Nr.›</a:t>
            </a:fld>
            <a:endParaRPr lang="de-AT"/>
          </a:p>
        </p:txBody>
      </p:sp>
    </p:spTree>
    <p:extLst>
      <p:ext uri="{BB962C8B-B14F-4D97-AF65-F5344CB8AC3E}">
        <p14:creationId xmlns:p14="http://schemas.microsoft.com/office/powerpoint/2010/main" val="1169780100"/>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AC28708-E6DD-4B72-A906-0F4B936F88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E3CA74D8-2EE6-4D21-A156-B46D6203C1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C102CBE6-A909-4D79-B0D6-015A948262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4CFAC6-2671-452D-9653-BD6F68FE0F01}" type="datetimeFigureOut">
              <a:rPr lang="de-AT" smtClean="0"/>
              <a:t>07.12.2021</a:t>
            </a:fld>
            <a:endParaRPr lang="de-AT"/>
          </a:p>
        </p:txBody>
      </p:sp>
      <p:sp>
        <p:nvSpPr>
          <p:cNvPr id="5" name="Fußzeilenplatzhalter 4">
            <a:extLst>
              <a:ext uri="{FF2B5EF4-FFF2-40B4-BE49-F238E27FC236}">
                <a16:creationId xmlns:a16="http://schemas.microsoft.com/office/drawing/2014/main" id="{0A9E45EF-31FA-4B80-89B2-FB32EA505F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Foliennummernplatzhalter 5">
            <a:extLst>
              <a:ext uri="{FF2B5EF4-FFF2-40B4-BE49-F238E27FC236}">
                <a16:creationId xmlns:a16="http://schemas.microsoft.com/office/drawing/2014/main" id="{9DB0D2C2-E063-4375-8FF9-617D367161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29E10-1748-4F16-92E1-928408E0C4BF}" type="slidenum">
              <a:rPr lang="de-AT" smtClean="0"/>
              <a:t>‹Nr.›</a:t>
            </a:fld>
            <a:endParaRPr lang="de-AT"/>
          </a:p>
        </p:txBody>
      </p:sp>
    </p:spTree>
    <p:extLst>
      <p:ext uri="{BB962C8B-B14F-4D97-AF65-F5344CB8AC3E}">
        <p14:creationId xmlns:p14="http://schemas.microsoft.com/office/powerpoint/2010/main" val="75364380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tiff"/><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29" y="1480456"/>
            <a:ext cx="10987314" cy="624113"/>
          </a:xfrm>
        </p:spPr>
        <p:txBody>
          <a:bodyPr>
            <a:noAutofit/>
          </a:bodyPr>
          <a:lstStyle/>
          <a:p>
            <a:r>
              <a:rPr lang="de-AT" sz="3600" dirty="0">
                <a:latin typeface="Times New Roman" panose="02020603050405020304" pitchFamily="18" charset="0"/>
                <a:cs typeface="Times New Roman" panose="02020603050405020304" pitchFamily="18" charset="0"/>
              </a:rPr>
              <a:t>Kapitel 3 – Magnetisches Feld</a:t>
            </a:r>
          </a:p>
          <a:p>
            <a:endParaRPr lang="de-AT" sz="2800" dirty="0">
              <a:latin typeface="Times New Roman" panose="02020603050405020304" pitchFamily="18" charset="0"/>
              <a:cs typeface="Times New Roman" panose="02020603050405020304" pitchFamily="18" charset="0"/>
            </a:endParaRPr>
          </a:p>
          <a:p>
            <a:endParaRPr lang="de-AT" sz="2800" dirty="0">
              <a:latin typeface="Times New Roman" panose="02020603050405020304" pitchFamily="18" charset="0"/>
              <a:cs typeface="Times New Roman" panose="02020603050405020304" pitchFamily="18" charset="0"/>
            </a:endParaRPr>
          </a:p>
          <a:p>
            <a:r>
              <a:rPr lang="de-AT" sz="2800" dirty="0">
                <a:latin typeface="Times New Roman" panose="02020603050405020304" pitchFamily="18" charset="0"/>
                <a:cs typeface="Times New Roman" panose="02020603050405020304" pitchFamily="18" charset="0"/>
              </a:rPr>
              <a:t>Skriptum 	…	Kuckertz 1, Seiten 51 - 66</a:t>
            </a: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algn="l"/>
            <a:r>
              <a:rPr lang="de-AT" dirty="0"/>
              <a:t>© Adolf E. Reinhart, 2021</a:t>
            </a:r>
          </a:p>
        </p:txBody>
      </p:sp>
      <p:sp>
        <p:nvSpPr>
          <p:cNvPr id="7" name="Foliennummernplatzhalter 6">
            <a:extLst>
              <a:ext uri="{FF2B5EF4-FFF2-40B4-BE49-F238E27FC236}">
                <a16:creationId xmlns:a16="http://schemas.microsoft.com/office/drawing/2014/main" id="{1DAC43AD-413F-4197-87F0-2DBC208FC6E8}"/>
              </a:ext>
            </a:extLst>
          </p:cNvPr>
          <p:cNvSpPr>
            <a:spLocks noGrp="1"/>
          </p:cNvSpPr>
          <p:nvPr>
            <p:ph type="sldNum" sz="quarter" idx="12"/>
          </p:nvPr>
        </p:nvSpPr>
        <p:spPr>
          <a:xfrm>
            <a:off x="8284027" y="6356350"/>
            <a:ext cx="3240315" cy="365125"/>
          </a:xfrm>
        </p:spPr>
        <p:txBody>
          <a:bodyPr/>
          <a:lstStyle/>
          <a:p>
            <a:r>
              <a:rPr lang="de-AT" dirty="0"/>
              <a:t>3. Magnetisches Feld, Folie </a:t>
            </a:r>
            <a:fld id="{7E725991-9698-40AD-BC4D-4702C78B2D3B}" type="slidenum">
              <a:rPr lang="de-AT"/>
              <a:pPr/>
              <a:t>1</a:t>
            </a:fld>
            <a:endParaRPr lang="de-AT" dirty="0"/>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tabLst>
                <a:tab pos="10668000" algn="r"/>
              </a:tabLst>
            </a:pPr>
            <a:r>
              <a:rPr lang="de-AT" dirty="0"/>
              <a:t>Studien- &amp; Technologie Transfer Zentrum Weiz	Grundlagen der Elektrotechnik / Elektrotechnik 1</a:t>
            </a:r>
          </a:p>
        </p:txBody>
      </p:sp>
    </p:spTree>
    <p:extLst>
      <p:ext uri="{BB962C8B-B14F-4D97-AF65-F5344CB8AC3E}">
        <p14:creationId xmlns:p14="http://schemas.microsoft.com/office/powerpoint/2010/main" val="15163214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2021</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Transfer Zentrum Weiz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29" y="762002"/>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Magnetische Felder spezieller Anordnungen</a:t>
            </a:r>
            <a:r>
              <a:rPr kumimoji="0" lang="de-AT" sz="2800" b="0" i="0" u="none" strike="noStrike" kern="1200" cap="none" spc="0" normalizeH="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mr-IN" sz="2800" b="0" i="0" u="none" strike="noStrike" kern="1200" cap="none" spc="0" normalizeH="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Magnetische Kreise</a:t>
            </a:r>
          </a:p>
        </p:txBody>
      </p:sp>
      <p:sp>
        <p:nvSpPr>
          <p:cNvPr id="10" name="Rechteck 9">
            <a:extLst>
              <a:ext uri="{FF2B5EF4-FFF2-40B4-BE49-F238E27FC236}">
                <a16:creationId xmlns:a16="http://schemas.microsoft.com/office/drawing/2014/main" id="{54DF53A2-5C04-4EBB-8F14-CEA9B2C7399D}"/>
              </a:ext>
            </a:extLst>
          </p:cNvPr>
          <p:cNvSpPr/>
          <p:nvPr/>
        </p:nvSpPr>
        <p:spPr>
          <a:xfrm>
            <a:off x="4206240" y="1443755"/>
            <a:ext cx="7318103" cy="4893647"/>
          </a:xfrm>
          <a:prstGeom prst="rect">
            <a:avLst/>
          </a:prstGeom>
        </p:spPr>
        <p:txBody>
          <a:bodyPr wrap="square">
            <a:spAutoFit/>
          </a:bodyPr>
          <a:lstStyle/>
          <a:p>
            <a:pPr marL="342900" indent="-342900" defTabSz="1031875">
              <a:buFontTx/>
              <a:buChar char="-"/>
            </a:pPr>
            <a:r>
              <a:rPr lang="de-AT" dirty="0">
                <a:latin typeface="Times New Roman" panose="02020603050405020304" pitchFamily="18" charset="0"/>
                <a:cs typeface="Times New Roman" panose="02020603050405020304" pitchFamily="18" charset="0"/>
              </a:rPr>
              <a:t>Unter einem „Magnetischen Kreis“ versteht man eine Struktur, in der dem Magnetfeld </a:t>
            </a:r>
            <a:r>
              <a:rPr lang="mr-IN" dirty="0">
                <a:latin typeface="Times New Roman" panose="02020603050405020304" pitchFamily="18" charset="0"/>
                <a:cs typeface="Times New Roman" panose="02020603050405020304" pitchFamily="18" charset="0"/>
              </a:rPr>
              <a:t>–</a:t>
            </a:r>
            <a:r>
              <a:rPr lang="de-AT" dirty="0">
                <a:latin typeface="Times New Roman" panose="02020603050405020304" pitchFamily="18" charset="0"/>
                <a:cs typeface="Times New Roman" panose="02020603050405020304" pitchFamily="18" charset="0"/>
              </a:rPr>
              <a:t> dem Fluss - durch Eisen der gewünschte Weg vorgegeben ist;</a:t>
            </a:r>
          </a:p>
          <a:p>
            <a:pPr marL="623888" indent="-263525" defTabSz="1031875"/>
            <a:endParaRPr lang="de-AT" dirty="0">
              <a:latin typeface="Times New Roman" panose="02020603050405020304" pitchFamily="18" charset="0"/>
              <a:cs typeface="Times New Roman" panose="02020603050405020304" pitchFamily="18" charset="0"/>
            </a:endParaRPr>
          </a:p>
          <a:p>
            <a:pPr marL="646113" indent="-285750" defTabSz="1031875">
              <a:buFont typeface="Symbol" panose="05050102010706020507" pitchFamily="18" charset="2"/>
              <a:buChar char="Þ"/>
            </a:pPr>
            <a:r>
              <a:rPr lang="de-AT" dirty="0">
                <a:latin typeface="Times New Roman" panose="02020603050405020304" pitchFamily="18" charset="0"/>
                <a:cs typeface="Times New Roman" panose="02020603050405020304" pitchFamily="18" charset="0"/>
              </a:rPr>
              <a:t>Bei einem „Kreis“ mit stets dem gleichen Material und Querschnitt ergibt sich die Feldstärke bei Spulenerregung aus H = N*I/</a:t>
            </a:r>
            <a:r>
              <a:rPr lang="de-AT" dirty="0" err="1">
                <a:latin typeface="Times New Roman" panose="02020603050405020304" pitchFamily="18" charset="0"/>
                <a:cs typeface="Times New Roman" panose="02020603050405020304" pitchFamily="18" charset="0"/>
              </a:rPr>
              <a:t>l</a:t>
            </a:r>
            <a:r>
              <a:rPr lang="de-AT" baseline="-25000" dirty="0" err="1">
                <a:latin typeface="Times New Roman" panose="02020603050405020304" pitchFamily="18" charset="0"/>
                <a:cs typeface="Times New Roman" panose="02020603050405020304" pitchFamily="18" charset="0"/>
              </a:rPr>
              <a:t>ges</a:t>
            </a:r>
            <a:endParaRPr lang="de-AT" baseline="-25000" dirty="0">
              <a:latin typeface="Times New Roman" panose="02020603050405020304" pitchFamily="18" charset="0"/>
              <a:cs typeface="Times New Roman" panose="02020603050405020304" pitchFamily="18" charset="0"/>
            </a:endParaRPr>
          </a:p>
          <a:p>
            <a:pPr marL="360363" defTabSz="1031875"/>
            <a:endParaRPr lang="de-AT" sz="600" dirty="0">
              <a:latin typeface="Times New Roman" panose="02020603050405020304" pitchFamily="18" charset="0"/>
              <a:cs typeface="Times New Roman" panose="02020603050405020304" pitchFamily="18" charset="0"/>
            </a:endParaRPr>
          </a:p>
          <a:p>
            <a:pPr marL="646113" indent="-285750" defTabSz="1031875">
              <a:buFont typeface="Symbol" panose="05050102010706020507" pitchFamily="18" charset="2"/>
              <a:buChar char="Þ"/>
            </a:pPr>
            <a:r>
              <a:rPr lang="de-AT" dirty="0">
                <a:latin typeface="Times New Roman" panose="02020603050405020304" pitchFamily="18" charset="0"/>
                <a:cs typeface="Times New Roman" panose="02020603050405020304" pitchFamily="18" charset="0"/>
              </a:rPr>
              <a:t>Bei einem Kreis mit unterschiedlichen Materialien, vor allem mit Luftspalt, und/oder unterschiedlichen Querschnitten muss (unter der näherungsweise korrekten Annahme eines konstanten Flusses </a:t>
            </a:r>
            <a:r>
              <a:rPr lang="de-AT" dirty="0">
                <a:latin typeface="Symbol" charset="2"/>
                <a:ea typeface="Symbol" charset="2"/>
                <a:cs typeface="Symbol" charset="2"/>
              </a:rPr>
              <a:t>F</a:t>
            </a:r>
            <a:r>
              <a:rPr lang="de-AT" dirty="0">
                <a:latin typeface="Times New Roman" panose="02020603050405020304" pitchFamily="18" charset="0"/>
                <a:cs typeface="Times New Roman" panose="02020603050405020304" pitchFamily="18" charset="0"/>
              </a:rPr>
              <a:t>) für jeden Abschnitt die Flussdichte B, daraus die Feldstärke H ermittelt werden, sodann gilt </a:t>
            </a:r>
            <a:r>
              <a:rPr lang="de-AT" dirty="0">
                <a:latin typeface="Symbol" charset="2"/>
                <a:ea typeface="Symbol" charset="2"/>
                <a:cs typeface="Symbol" charset="2"/>
              </a:rPr>
              <a:t>S</a:t>
            </a:r>
            <a:r>
              <a:rPr lang="de-AT" dirty="0">
                <a:latin typeface="Times New Roman" panose="02020603050405020304" pitchFamily="18" charset="0"/>
                <a:cs typeface="Times New Roman" panose="02020603050405020304" pitchFamily="18" charset="0"/>
              </a:rPr>
              <a:t>(H</a:t>
            </a:r>
            <a:r>
              <a:rPr lang="de-AT" baseline="-25000" dirty="0">
                <a:latin typeface="Times New Roman" panose="02020603050405020304" pitchFamily="18" charset="0"/>
                <a:cs typeface="Times New Roman" panose="02020603050405020304" pitchFamily="18" charset="0"/>
              </a:rPr>
              <a:t>i</a:t>
            </a:r>
            <a:r>
              <a:rPr lang="de-AT" dirty="0">
                <a:latin typeface="Times New Roman" panose="02020603050405020304" pitchFamily="18" charset="0"/>
                <a:cs typeface="Times New Roman" panose="02020603050405020304" pitchFamily="18" charset="0"/>
              </a:rPr>
              <a:t>*l</a:t>
            </a:r>
            <a:r>
              <a:rPr lang="de-AT" baseline="-25000" dirty="0">
                <a:latin typeface="Times New Roman" panose="02020603050405020304" pitchFamily="18" charset="0"/>
                <a:cs typeface="Times New Roman" panose="02020603050405020304" pitchFamily="18" charset="0"/>
              </a:rPr>
              <a:t>i</a:t>
            </a:r>
            <a:r>
              <a:rPr lang="de-AT" dirty="0">
                <a:latin typeface="Times New Roman" panose="02020603050405020304" pitchFamily="18" charset="0"/>
                <a:cs typeface="Times New Roman" panose="02020603050405020304" pitchFamily="18" charset="0"/>
              </a:rPr>
              <a:t>) = N*I (Durchflutungssatz!)</a:t>
            </a:r>
            <a:br>
              <a:rPr lang="de-AT" dirty="0">
                <a:latin typeface="Times New Roman" panose="02020603050405020304" pitchFamily="18" charset="0"/>
                <a:cs typeface="Times New Roman" panose="02020603050405020304" pitchFamily="18" charset="0"/>
              </a:rPr>
            </a:br>
            <a:endParaRPr lang="de-AT" dirty="0">
              <a:latin typeface="Times New Roman" panose="02020603050405020304" pitchFamily="18" charset="0"/>
              <a:cs typeface="Times New Roman" panose="02020603050405020304" pitchFamily="18" charset="0"/>
            </a:endParaRPr>
          </a:p>
          <a:p>
            <a:pPr marL="361950" indent="-361950" defTabSz="1031875">
              <a:buFontTx/>
              <a:buChar char="-"/>
            </a:pPr>
            <a:r>
              <a:rPr lang="de-AT" dirty="0">
                <a:latin typeface="Times New Roman" panose="02020603050405020304" pitchFamily="18" charset="0"/>
                <a:cs typeface="Times New Roman" panose="02020603050405020304" pitchFamily="18" charset="0"/>
              </a:rPr>
              <a:t>Normalerweise ist jedoch N*I nicht vorgegeben, sondern gesucht; Ausgangspunkt ist dann die gewünschte Flussdichte B in einem bestimmten Bereich des Kreises - wenn vorhanden, dann zumeist dem Luftspalt -, aus dem Durchflutungssatz ergibt sich denn die notwendige Durchflutung oder Erregung </a:t>
            </a:r>
            <a:r>
              <a:rPr lang="de-AT" dirty="0">
                <a:latin typeface="Symbol" charset="2"/>
                <a:ea typeface="Symbol" charset="2"/>
                <a:cs typeface="Symbol" charset="2"/>
              </a:rPr>
              <a:t>Q</a:t>
            </a:r>
            <a:r>
              <a:rPr lang="de-AT" dirty="0">
                <a:latin typeface="Times New Roman" panose="02020603050405020304" pitchFamily="18" charset="0"/>
                <a:cs typeface="Times New Roman" panose="02020603050405020304" pitchFamily="18" charset="0"/>
              </a:rPr>
              <a:t>=N*I (bzw. H</a:t>
            </a:r>
            <a:r>
              <a:rPr lang="de-AT" baseline="-25000" dirty="0">
                <a:latin typeface="Times New Roman" panose="02020603050405020304" pitchFamily="18" charset="0"/>
                <a:cs typeface="Times New Roman" panose="02020603050405020304" pitchFamily="18" charset="0"/>
              </a:rPr>
              <a:t>PM</a:t>
            </a:r>
            <a:r>
              <a:rPr lang="de-AT" dirty="0">
                <a:latin typeface="Times New Roman" panose="02020603050405020304" pitchFamily="18" charset="0"/>
                <a:cs typeface="Times New Roman" panose="02020603050405020304" pitchFamily="18" charset="0"/>
              </a:rPr>
              <a:t>*</a:t>
            </a:r>
            <a:r>
              <a:rPr lang="de-AT" dirty="0" err="1">
                <a:latin typeface="Times New Roman" panose="02020603050405020304" pitchFamily="18" charset="0"/>
                <a:cs typeface="Times New Roman" panose="02020603050405020304" pitchFamily="18" charset="0"/>
              </a:rPr>
              <a:t>l</a:t>
            </a:r>
            <a:r>
              <a:rPr lang="de-AT" baseline="-25000" dirty="0" err="1">
                <a:latin typeface="Times New Roman" panose="02020603050405020304" pitchFamily="18" charset="0"/>
                <a:cs typeface="Times New Roman" panose="02020603050405020304" pitchFamily="18" charset="0"/>
              </a:rPr>
              <a:t>PM</a:t>
            </a:r>
            <a:r>
              <a:rPr lang="de-AT" dirty="0">
                <a:latin typeface="Times New Roman" panose="02020603050405020304" pitchFamily="18" charset="0"/>
                <a:cs typeface="Times New Roman" panose="02020603050405020304" pitchFamily="18" charset="0"/>
              </a:rPr>
              <a:t> bei PM-Erregung);</a:t>
            </a:r>
          </a:p>
        </p:txBody>
      </p:sp>
      <p:sp>
        <p:nvSpPr>
          <p:cNvPr id="13" name="Foliennummernplatzhalter 6">
            <a:extLst>
              <a:ext uri="{FF2B5EF4-FFF2-40B4-BE49-F238E27FC236}">
                <a16:creationId xmlns:a16="http://schemas.microsoft.com/office/drawing/2014/main" id="{18136123-B8E0-41FB-ABAD-3E0D14590D05}"/>
              </a:ext>
            </a:extLst>
          </p:cNvPr>
          <p:cNvSpPr>
            <a:spLocks noGrp="1"/>
          </p:cNvSpPr>
          <p:nvPr>
            <p:ph type="sldNum" sz="quarter" idx="12"/>
          </p:nvPr>
        </p:nvSpPr>
        <p:spPr>
          <a:xfrm>
            <a:off x="8284027" y="6356350"/>
            <a:ext cx="3240315" cy="365125"/>
          </a:xfrm>
        </p:spPr>
        <p:txBody>
          <a:bodyPr/>
          <a:lstStyle/>
          <a:p>
            <a:r>
              <a:rPr lang="de-AT" dirty="0"/>
              <a:t>3. Magnetisches Feld, Folie </a:t>
            </a:r>
            <a:fld id="{7E725991-9698-40AD-BC4D-4702C78B2D3B}" type="slidenum">
              <a:rPr lang="de-AT"/>
              <a:pPr/>
              <a:t>10</a:t>
            </a:fld>
            <a:endParaRPr lang="de-AT" dirty="0"/>
          </a:p>
        </p:txBody>
      </p:sp>
      <p:pic>
        <p:nvPicPr>
          <p:cNvPr id="4" name="Bild 3"/>
          <p:cNvPicPr>
            <a:picLocks noChangeAspect="1"/>
          </p:cNvPicPr>
          <p:nvPr/>
        </p:nvPicPr>
        <p:blipFill>
          <a:blip r:embed="rId2"/>
          <a:stretch>
            <a:fillRect/>
          </a:stretch>
        </p:blipFill>
        <p:spPr>
          <a:xfrm>
            <a:off x="597397" y="1284644"/>
            <a:ext cx="2973289" cy="2467026"/>
          </a:xfrm>
          <a:prstGeom prst="rect">
            <a:avLst/>
          </a:prstGeom>
        </p:spPr>
      </p:pic>
      <p:pic>
        <p:nvPicPr>
          <p:cNvPr id="5" name="Bild 4"/>
          <p:cNvPicPr>
            <a:picLocks noChangeAspect="1"/>
          </p:cNvPicPr>
          <p:nvPr/>
        </p:nvPicPr>
        <p:blipFill>
          <a:blip r:embed="rId3"/>
          <a:stretch>
            <a:fillRect/>
          </a:stretch>
        </p:blipFill>
        <p:spPr>
          <a:xfrm>
            <a:off x="537029" y="3751670"/>
            <a:ext cx="3756471" cy="2585732"/>
          </a:xfrm>
          <a:prstGeom prst="rect">
            <a:avLst/>
          </a:prstGeom>
        </p:spPr>
      </p:pic>
    </p:spTree>
    <p:extLst>
      <p:ext uri="{BB962C8B-B14F-4D97-AF65-F5344CB8AC3E}">
        <p14:creationId xmlns:p14="http://schemas.microsoft.com/office/powerpoint/2010/main" val="27961355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2021</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Transfer Zentrum Weiz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4048217" y="762002"/>
            <a:ext cx="7476125"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Magnetischer Kreis - Zahlenb</a:t>
            </a:r>
            <a:r>
              <a:rPr kumimoji="0" lang="de-AT" sz="2800" b="0" i="0" u="none" strike="noStrike" kern="1200" cap="none" spc="0" normalizeH="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eispiel</a:t>
            </a:r>
            <a:endPar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 name="Foliennummernplatzhalter 6">
            <a:extLst>
              <a:ext uri="{FF2B5EF4-FFF2-40B4-BE49-F238E27FC236}">
                <a16:creationId xmlns:a16="http://schemas.microsoft.com/office/drawing/2014/main" id="{18136123-B8E0-41FB-ABAD-3E0D14590D05}"/>
              </a:ext>
            </a:extLst>
          </p:cNvPr>
          <p:cNvSpPr>
            <a:spLocks noGrp="1"/>
          </p:cNvSpPr>
          <p:nvPr>
            <p:ph type="sldNum" sz="quarter" idx="12"/>
          </p:nvPr>
        </p:nvSpPr>
        <p:spPr>
          <a:xfrm>
            <a:off x="8284027" y="6356350"/>
            <a:ext cx="3240315" cy="365125"/>
          </a:xfrm>
        </p:spPr>
        <p:txBody>
          <a:bodyPr/>
          <a:lstStyle/>
          <a:p>
            <a:r>
              <a:rPr lang="de-AT" dirty="0"/>
              <a:t>3. Magnetisches Feld, Folie </a:t>
            </a:r>
            <a:fld id="{7E725991-9698-40AD-BC4D-4702C78B2D3B}" type="slidenum">
              <a:rPr lang="de-AT"/>
              <a:pPr/>
              <a:t>11</a:t>
            </a:fld>
            <a:endParaRPr lang="de-AT" dirty="0"/>
          </a:p>
        </p:txBody>
      </p:sp>
      <p:pic>
        <p:nvPicPr>
          <p:cNvPr id="14" name="Bild 13"/>
          <p:cNvPicPr>
            <a:picLocks noChangeAspect="1"/>
          </p:cNvPicPr>
          <p:nvPr/>
        </p:nvPicPr>
        <p:blipFill>
          <a:blip r:embed="rId2"/>
          <a:stretch>
            <a:fillRect/>
          </a:stretch>
        </p:blipFill>
        <p:spPr>
          <a:xfrm>
            <a:off x="537030" y="3545415"/>
            <a:ext cx="3511188" cy="2723555"/>
          </a:xfrm>
          <a:prstGeom prst="rect">
            <a:avLst/>
          </a:prstGeom>
        </p:spPr>
      </p:pic>
      <p:sp>
        <p:nvSpPr>
          <p:cNvPr id="3" name="Textfeld 2"/>
          <p:cNvSpPr txBox="1"/>
          <p:nvPr/>
        </p:nvSpPr>
        <p:spPr>
          <a:xfrm>
            <a:off x="4048217" y="1331650"/>
            <a:ext cx="7476125" cy="1323439"/>
          </a:xfrm>
          <a:prstGeom prst="rect">
            <a:avLst/>
          </a:prstGeom>
          <a:noFill/>
        </p:spPr>
        <p:txBody>
          <a:bodyPr wrap="square" rtlCol="0">
            <a:spAutoFit/>
          </a:bodyPr>
          <a:lstStyle/>
          <a:p>
            <a:r>
              <a:rPr lang="de-DE" sz="1600" dirty="0">
                <a:latin typeface="Times New Roman" charset="0"/>
                <a:ea typeface="Times New Roman" charset="0"/>
                <a:cs typeface="Times New Roman" charset="0"/>
              </a:rPr>
              <a:t>Ein magnetischer Kreis aus Dynamoblech </a:t>
            </a:r>
            <a:r>
              <a:rPr lang="de-DE" sz="1600">
                <a:latin typeface="Times New Roman" charset="0"/>
                <a:ea typeface="Times New Roman" charset="0"/>
                <a:cs typeface="Times New Roman" charset="0"/>
              </a:rPr>
              <a:t>(siehe Magnetisierungs-Kennlinie</a:t>
            </a:r>
            <a:r>
              <a:rPr lang="de-DE" sz="1600" dirty="0">
                <a:latin typeface="Times New Roman" charset="0"/>
                <a:ea typeface="Times New Roman" charset="0"/>
                <a:cs typeface="Times New Roman" charset="0"/>
              </a:rPr>
              <a:t>) habe die Eisenlängen l</a:t>
            </a:r>
            <a:r>
              <a:rPr lang="de-DE" sz="1600" baseline="-25000" dirty="0">
                <a:latin typeface="Times New Roman" charset="0"/>
                <a:ea typeface="Times New Roman" charset="0"/>
                <a:cs typeface="Times New Roman" charset="0"/>
              </a:rPr>
              <a:t>S1</a:t>
            </a:r>
            <a:r>
              <a:rPr lang="de-DE" sz="1600" dirty="0">
                <a:latin typeface="Times New Roman" charset="0"/>
                <a:ea typeface="Times New Roman" charset="0"/>
                <a:cs typeface="Times New Roman" charset="0"/>
              </a:rPr>
              <a:t>=34cm</a:t>
            </a:r>
            <a:r>
              <a:rPr lang="de-DE" sz="1600">
                <a:latin typeface="Times New Roman" charset="0"/>
                <a:ea typeface="Times New Roman" charset="0"/>
                <a:cs typeface="Times New Roman" charset="0"/>
              </a:rPr>
              <a:t>, l</a:t>
            </a:r>
            <a:r>
              <a:rPr lang="de-DE" sz="1600" baseline="-25000">
                <a:latin typeface="Times New Roman" charset="0"/>
                <a:ea typeface="Times New Roman" charset="0"/>
                <a:cs typeface="Times New Roman" charset="0"/>
              </a:rPr>
              <a:t>S2</a:t>
            </a:r>
            <a:r>
              <a:rPr lang="de-DE" sz="1600">
                <a:latin typeface="Times New Roman" charset="0"/>
                <a:ea typeface="Times New Roman" charset="0"/>
                <a:cs typeface="Times New Roman" charset="0"/>
              </a:rPr>
              <a:t>=5,8cm; </a:t>
            </a:r>
            <a:r>
              <a:rPr lang="de-DE" sz="1600" dirty="0">
                <a:latin typeface="Times New Roman" charset="0"/>
                <a:ea typeface="Times New Roman" charset="0"/>
                <a:cs typeface="Times New Roman" charset="0"/>
              </a:rPr>
              <a:t>Luftspaltlänge </a:t>
            </a:r>
            <a:r>
              <a:rPr lang="de-DE" sz="1600">
                <a:latin typeface="Times New Roman" charset="0"/>
                <a:ea typeface="Times New Roman" charset="0"/>
                <a:cs typeface="Times New Roman" charset="0"/>
              </a:rPr>
              <a:t>sei 4mm, </a:t>
            </a:r>
            <a:r>
              <a:rPr lang="de-DE" sz="1600" dirty="0">
                <a:latin typeface="Times New Roman" charset="0"/>
                <a:ea typeface="Times New Roman" charset="0"/>
                <a:cs typeface="Times New Roman" charset="0"/>
              </a:rPr>
              <a:t>die Querschnitte betragen A</a:t>
            </a:r>
            <a:r>
              <a:rPr lang="de-DE" sz="1600" baseline="-25000" dirty="0">
                <a:latin typeface="Times New Roman" charset="0"/>
                <a:ea typeface="Times New Roman" charset="0"/>
                <a:cs typeface="Times New Roman" charset="0"/>
              </a:rPr>
              <a:t>1</a:t>
            </a:r>
            <a:r>
              <a:rPr lang="de-DE" sz="1600" dirty="0">
                <a:latin typeface="Times New Roman" charset="0"/>
                <a:ea typeface="Times New Roman" charset="0"/>
                <a:cs typeface="Times New Roman" charset="0"/>
              </a:rPr>
              <a:t>=9cm</a:t>
            </a:r>
            <a:r>
              <a:rPr lang="de-DE" sz="1600" baseline="30000" dirty="0">
                <a:latin typeface="Times New Roman" charset="0"/>
                <a:ea typeface="Times New Roman" charset="0"/>
                <a:cs typeface="Times New Roman" charset="0"/>
              </a:rPr>
              <a:t>2</a:t>
            </a:r>
            <a:r>
              <a:rPr lang="de-DE" sz="1600" dirty="0">
                <a:latin typeface="Times New Roman" charset="0"/>
                <a:ea typeface="Times New Roman" charset="0"/>
                <a:cs typeface="Times New Roman" charset="0"/>
              </a:rPr>
              <a:t>, A</a:t>
            </a:r>
            <a:r>
              <a:rPr lang="de-DE" sz="1600" baseline="-25000" dirty="0">
                <a:latin typeface="Times New Roman" charset="0"/>
                <a:ea typeface="Times New Roman" charset="0"/>
                <a:cs typeface="Times New Roman" charset="0"/>
              </a:rPr>
              <a:t>2</a:t>
            </a:r>
            <a:r>
              <a:rPr lang="de-DE" sz="1600" dirty="0">
                <a:latin typeface="Times New Roman" charset="0"/>
                <a:ea typeface="Times New Roman" charset="0"/>
                <a:cs typeface="Times New Roman" charset="0"/>
              </a:rPr>
              <a:t>=A</a:t>
            </a:r>
            <a:r>
              <a:rPr lang="de-DE" sz="1600" baseline="-25000" dirty="0">
                <a:latin typeface="Times New Roman" charset="0"/>
                <a:ea typeface="Times New Roman" charset="0"/>
                <a:cs typeface="Times New Roman" charset="0"/>
              </a:rPr>
              <a:t>L</a:t>
            </a:r>
            <a:r>
              <a:rPr lang="de-DE" sz="1600" dirty="0">
                <a:latin typeface="Times New Roman" charset="0"/>
                <a:ea typeface="Times New Roman" charset="0"/>
                <a:cs typeface="Times New Roman" charset="0"/>
              </a:rPr>
              <a:t>=12cm</a:t>
            </a:r>
            <a:r>
              <a:rPr lang="de-DE" sz="1600" baseline="30000" dirty="0">
                <a:latin typeface="Times New Roman" charset="0"/>
                <a:ea typeface="Times New Roman" charset="0"/>
                <a:cs typeface="Times New Roman" charset="0"/>
              </a:rPr>
              <a:t>2</a:t>
            </a:r>
            <a:r>
              <a:rPr lang="de-DE" sz="1600" dirty="0">
                <a:latin typeface="Times New Roman" charset="0"/>
                <a:ea typeface="Times New Roman" charset="0"/>
                <a:cs typeface="Times New Roman" charset="0"/>
              </a:rPr>
              <a:t>;</a:t>
            </a:r>
            <a:br>
              <a:rPr lang="de-DE" sz="1600" dirty="0">
                <a:latin typeface="Times New Roman" charset="0"/>
                <a:ea typeface="Times New Roman" charset="0"/>
                <a:cs typeface="Times New Roman" charset="0"/>
              </a:rPr>
            </a:br>
            <a:r>
              <a:rPr lang="de-DE" sz="1600" dirty="0">
                <a:latin typeface="Times New Roman" charset="0"/>
                <a:ea typeface="Times New Roman" charset="0"/>
                <a:cs typeface="Times New Roman" charset="0"/>
              </a:rPr>
              <a:t>Im Luftspalt soll eine Flussdichte von 0,7T herrschen, welche Spulenwindungszahl ist notwendig, wenn der Spulenstrom höchstens 2A betragen soll;</a:t>
            </a:r>
            <a:endParaRPr lang="de-DE" sz="1600" baseline="30000" dirty="0">
              <a:latin typeface="Times New Roman" charset="0"/>
              <a:ea typeface="Times New Roman" charset="0"/>
              <a:cs typeface="Times New Roman" charset="0"/>
            </a:endParaRPr>
          </a:p>
        </p:txBody>
      </p:sp>
      <p:pic>
        <p:nvPicPr>
          <p:cNvPr id="7" name="Bild 6"/>
          <p:cNvPicPr>
            <a:picLocks noChangeAspect="1"/>
          </p:cNvPicPr>
          <p:nvPr/>
        </p:nvPicPr>
        <p:blipFill>
          <a:blip r:embed="rId3"/>
          <a:stretch>
            <a:fillRect/>
          </a:stretch>
        </p:blipFill>
        <p:spPr>
          <a:xfrm>
            <a:off x="331122" y="619630"/>
            <a:ext cx="3545249" cy="2925783"/>
          </a:xfrm>
          <a:prstGeom prst="rect">
            <a:avLst/>
          </a:prstGeom>
        </p:spPr>
      </p:pic>
      <p:pic>
        <p:nvPicPr>
          <p:cNvPr id="2" name="Bild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175416" y="837682"/>
            <a:ext cx="3464230" cy="7243993"/>
          </a:xfrm>
          <a:prstGeom prst="rect">
            <a:avLst/>
          </a:prstGeom>
        </p:spPr>
      </p:pic>
      <p:cxnSp>
        <p:nvCxnSpPr>
          <p:cNvPr id="5" name="Gerade Verbindung 4"/>
          <p:cNvCxnSpPr/>
          <p:nvPr/>
        </p:nvCxnSpPr>
        <p:spPr>
          <a:xfrm>
            <a:off x="819923" y="4858804"/>
            <a:ext cx="122482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a:xfrm>
            <a:off x="995380" y="4760954"/>
            <a:ext cx="0" cy="123027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1923839" y="4760954"/>
            <a:ext cx="0" cy="123027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a:xfrm>
            <a:off x="819923" y="4508452"/>
            <a:ext cx="2992889"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nvCxnSpPr>
        <p:spPr>
          <a:xfrm>
            <a:off x="1232697" y="4426911"/>
            <a:ext cx="0" cy="1564315"/>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6059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rotWithShape="1">
          <a:blip r:embed="rId2"/>
          <a:srcRect t="8012" b="7282"/>
          <a:stretch/>
        </p:blipFill>
        <p:spPr>
          <a:xfrm>
            <a:off x="7620000" y="3927951"/>
            <a:ext cx="3500845" cy="2461234"/>
          </a:xfrm>
          <a:prstGeom prst="rect">
            <a:avLst/>
          </a:prstGeom>
        </p:spPr>
      </p:pic>
      <p:pic>
        <p:nvPicPr>
          <p:cNvPr id="20" name="Bild 19"/>
          <p:cNvPicPr>
            <a:picLocks noChangeAspect="1"/>
          </p:cNvPicPr>
          <p:nvPr/>
        </p:nvPicPr>
        <p:blipFill>
          <a:blip r:embed="rId3"/>
          <a:stretch>
            <a:fillRect/>
          </a:stretch>
        </p:blipFill>
        <p:spPr>
          <a:xfrm>
            <a:off x="7846423" y="1082489"/>
            <a:ext cx="2803252" cy="1323608"/>
          </a:xfrm>
          <a:prstGeom prst="rect">
            <a:avLst/>
          </a:prstGeom>
        </p:spPr>
      </p:pic>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30" y="1427020"/>
            <a:ext cx="6635558" cy="4828090"/>
          </a:xfrm>
        </p:spPr>
        <p:txBody>
          <a:bodyPr>
            <a:noAutofit/>
          </a:bodyPr>
          <a:lstStyle/>
          <a:p>
            <a:pPr marL="342900" indent="-342900" algn="l">
              <a:buFontTx/>
              <a:buChar char="-"/>
            </a:pPr>
            <a:r>
              <a:rPr lang="de-AT" sz="1800" dirty="0">
                <a:latin typeface="Times New Roman" panose="02020603050405020304" pitchFamily="18" charset="0"/>
                <a:cs typeface="Times New Roman" panose="02020603050405020304" pitchFamily="18" charset="0"/>
              </a:rPr>
              <a:t>Auch das typische Verhalten einer Spule (</a:t>
            </a:r>
            <a:r>
              <a:rPr lang="de-AT" sz="1600" i="1" dirty="0">
                <a:latin typeface="Times New Roman" panose="02020603050405020304" pitchFamily="18" charset="0"/>
                <a:cs typeface="Times New Roman" panose="02020603050405020304" pitchFamily="18" charset="0"/>
              </a:rPr>
              <a:t>allgemein gesagt, der Verknüpfung einer Komponente einer elektrischen Schaltung mit ihrem selbst erzeugten Magnetfeld</a:t>
            </a:r>
            <a:r>
              <a:rPr lang="de-AT" sz="1800" dirty="0">
                <a:latin typeface="Times New Roman" panose="02020603050405020304" pitchFamily="18" charset="0"/>
                <a:cs typeface="Times New Roman" panose="02020603050405020304" pitchFamily="18" charset="0"/>
              </a:rPr>
              <a:t>) ist eine Grundeigenschaft der Elektrotechnik mit den rechts abgebildeten Schaltzeichen;</a:t>
            </a:r>
          </a:p>
          <a:p>
            <a:pPr marL="342900" indent="-342900" algn="l">
              <a:buFontTx/>
              <a:buChar char="-"/>
            </a:pPr>
            <a:r>
              <a:rPr lang="de-AT" sz="1800" b="1" dirty="0">
                <a:latin typeface="Times New Roman" panose="02020603050405020304" pitchFamily="18" charset="0"/>
                <a:cs typeface="Times New Roman" panose="02020603050405020304" pitchFamily="18" charset="0"/>
              </a:rPr>
              <a:t>Die Eigenschaft L=N*</a:t>
            </a:r>
            <a:r>
              <a:rPr lang="de-AT" sz="1800" b="1" dirty="0">
                <a:latin typeface="Symbol" charset="2"/>
                <a:ea typeface="Symbol" charset="2"/>
                <a:cs typeface="Symbol" charset="2"/>
              </a:rPr>
              <a:t>F</a:t>
            </a:r>
            <a:r>
              <a:rPr lang="de-AT" sz="1800" b="1" dirty="0">
                <a:latin typeface="Times New Roman" panose="02020603050405020304" pitchFamily="18" charset="0"/>
                <a:cs typeface="Times New Roman" panose="02020603050405020304" pitchFamily="18" charset="0"/>
              </a:rPr>
              <a:t>/I  heißt Induktivität </a:t>
            </a:r>
            <a:r>
              <a:rPr lang="de-AT" sz="1800" dirty="0">
                <a:latin typeface="Times New Roman" panose="02020603050405020304" pitchFamily="18" charset="0"/>
                <a:cs typeface="Times New Roman" panose="02020603050405020304" pitchFamily="18" charset="0"/>
              </a:rPr>
              <a:t>und hat die Einheit Henry (H; 1H=1Vs/A); auch ein entsprechendes Bauteil, also z.B. eine Spule, wird allgemein Induktivität genannt;</a:t>
            </a:r>
          </a:p>
          <a:p>
            <a:pPr marL="342900" indent="-342900" algn="l">
              <a:buFontTx/>
              <a:buChar char="-"/>
            </a:pPr>
            <a:r>
              <a:rPr lang="de-AT" sz="1800" dirty="0">
                <a:latin typeface="Times New Roman" panose="02020603050405020304" pitchFamily="18" charset="0"/>
                <a:cs typeface="Times New Roman" panose="02020603050405020304" pitchFamily="18" charset="0"/>
              </a:rPr>
              <a:t>Wird eine zunächst </a:t>
            </a:r>
            <a:r>
              <a:rPr lang="de-AT" sz="1800" dirty="0" err="1">
                <a:latin typeface="Times New Roman" panose="02020603050405020304" pitchFamily="18" charset="0"/>
                <a:cs typeface="Times New Roman" panose="02020603050405020304" pitchFamily="18" charset="0"/>
              </a:rPr>
              <a:t>unbestromte</a:t>
            </a:r>
            <a:r>
              <a:rPr lang="de-AT" sz="1800" dirty="0">
                <a:latin typeface="Times New Roman" panose="02020603050405020304" pitchFamily="18" charset="0"/>
                <a:cs typeface="Times New Roman" panose="02020603050405020304" pitchFamily="18" charset="0"/>
              </a:rPr>
              <a:t> Induktivität an eine konstante Spannung gelegt, so steigt der Strom linear an, das Verhalten ist also genau invers zur Kapazität; </a:t>
            </a:r>
          </a:p>
          <a:p>
            <a:pPr marL="342900" indent="-342900" algn="l">
              <a:buFontTx/>
              <a:buChar char="-"/>
            </a:pPr>
            <a:r>
              <a:rPr lang="de-AT" sz="1800" dirty="0">
                <a:latin typeface="Times New Roman" panose="02020603050405020304" pitchFamily="18" charset="0"/>
                <a:cs typeface="Times New Roman" panose="02020603050405020304" pitchFamily="18" charset="0"/>
              </a:rPr>
              <a:t>Durch den anwachsenden Strom erhöht sich das magnetische Feld stetig, ähnlich dem Zusammenhang im elektrischen Feld beträgt die aufgebaute Energie hier mit P=U*I/2  =&gt; </a:t>
            </a:r>
            <a:r>
              <a:rPr lang="de-AT" sz="1800" b="1" dirty="0">
                <a:latin typeface="Times New Roman" panose="02020603050405020304" pitchFamily="18" charset="0"/>
                <a:cs typeface="Times New Roman" panose="02020603050405020304" pitchFamily="18" charset="0"/>
              </a:rPr>
              <a:t>W=LI</a:t>
            </a:r>
            <a:r>
              <a:rPr lang="de-AT" sz="1800" b="1" baseline="30000" dirty="0">
                <a:latin typeface="Times New Roman" panose="02020603050405020304" pitchFamily="18" charset="0"/>
                <a:cs typeface="Times New Roman" panose="02020603050405020304" pitchFamily="18" charset="0"/>
              </a:rPr>
              <a:t>2</a:t>
            </a:r>
            <a:r>
              <a:rPr lang="de-AT" sz="1800" b="1" dirty="0">
                <a:latin typeface="Times New Roman" panose="02020603050405020304" pitchFamily="18" charset="0"/>
                <a:cs typeface="Times New Roman" panose="02020603050405020304" pitchFamily="18" charset="0"/>
              </a:rPr>
              <a:t>/2</a:t>
            </a:r>
            <a:r>
              <a:rPr lang="de-AT" sz="1800" dirty="0">
                <a:latin typeface="Times New Roman" panose="02020603050405020304" pitchFamily="18" charset="0"/>
                <a:cs typeface="Times New Roman" panose="02020603050405020304" pitchFamily="18" charset="0"/>
              </a:rPr>
              <a:t>;</a:t>
            </a:r>
          </a:p>
          <a:p>
            <a:pPr marL="342900" indent="-342900" algn="l">
              <a:buFontTx/>
              <a:buChar char="-"/>
            </a:pPr>
            <a:r>
              <a:rPr lang="de-AT" sz="1800" dirty="0">
                <a:latin typeface="Times New Roman" panose="02020603050405020304" pitchFamily="18" charset="0"/>
                <a:cs typeface="Times New Roman" panose="02020603050405020304" pitchFamily="18" charset="0"/>
              </a:rPr>
              <a:t>Ein plötzliches Unterbrechen des Stromes ist wegen der Energieerhaltung nicht möglich, im gezeigten Fall würde durch eine induktive Überspannung ein Lichtbogen am Schalter entstehen, in dem die Energie thermisch abgebaut wird;</a:t>
            </a:r>
            <a:br>
              <a:rPr lang="de-AT" sz="2000" dirty="0">
                <a:latin typeface="Times New Roman" panose="02020603050405020304" pitchFamily="18" charset="0"/>
                <a:cs typeface="Times New Roman" panose="02020603050405020304" pitchFamily="18" charset="0"/>
              </a:rPr>
            </a:br>
            <a:endParaRPr lang="de-AT" sz="2000" dirty="0">
              <a:latin typeface="Times New Roman" panose="02020603050405020304" pitchFamily="18" charset="0"/>
              <a:cs typeface="Times New Roman" panose="02020603050405020304" pitchFamily="18" charset="0"/>
            </a:endParaRPr>
          </a:p>
          <a:p>
            <a:pPr algn="l"/>
            <a:r>
              <a:rPr lang="de-AT" dirty="0">
                <a:latin typeface="Times New Roman" panose="02020603050405020304" pitchFamily="18" charset="0"/>
                <a:cs typeface="Times New Roman" panose="02020603050405020304" pitchFamily="18" charset="0"/>
              </a:rPr>
              <a:t> </a:t>
            </a: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2021</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Transfer Zentrum Weiz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29" y="762002"/>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Induktivität, U-I-Verhalten und Energieinhalt</a:t>
            </a:r>
          </a:p>
        </p:txBody>
      </p:sp>
      <p:sp>
        <p:nvSpPr>
          <p:cNvPr id="14" name="Foliennummernplatzhalter 6">
            <a:extLst>
              <a:ext uri="{FF2B5EF4-FFF2-40B4-BE49-F238E27FC236}">
                <a16:creationId xmlns:a16="http://schemas.microsoft.com/office/drawing/2014/main" id="{D53A179F-A28C-4370-8445-AEFD722C20E4}"/>
              </a:ext>
            </a:extLst>
          </p:cNvPr>
          <p:cNvSpPr>
            <a:spLocks noGrp="1"/>
          </p:cNvSpPr>
          <p:nvPr>
            <p:ph type="sldNum" sz="quarter" idx="12"/>
          </p:nvPr>
        </p:nvSpPr>
        <p:spPr>
          <a:xfrm>
            <a:off x="8284027" y="6356350"/>
            <a:ext cx="3240315" cy="365125"/>
          </a:xfrm>
        </p:spPr>
        <p:txBody>
          <a:bodyPr/>
          <a:lstStyle/>
          <a:p>
            <a:r>
              <a:rPr lang="de-AT" dirty="0"/>
              <a:t>3. Magnetisches Feld, Folie </a:t>
            </a:r>
            <a:fld id="{7E725991-9698-40AD-BC4D-4702C78B2D3B}" type="slidenum">
              <a:rPr lang="de-AT"/>
              <a:pPr/>
              <a:t>12</a:t>
            </a:fld>
            <a:endParaRPr lang="de-AT" dirty="0"/>
          </a:p>
        </p:txBody>
      </p:sp>
      <p:pic>
        <p:nvPicPr>
          <p:cNvPr id="5" name="Bild 4"/>
          <p:cNvPicPr>
            <a:picLocks noChangeAspect="1"/>
          </p:cNvPicPr>
          <p:nvPr/>
        </p:nvPicPr>
        <p:blipFill rotWithShape="1">
          <a:blip r:embed="rId4"/>
          <a:srcRect l="6488" t="9545" r="5996" b="10084"/>
          <a:stretch/>
        </p:blipFill>
        <p:spPr>
          <a:xfrm>
            <a:off x="7942217" y="2322926"/>
            <a:ext cx="2856412" cy="1605025"/>
          </a:xfrm>
          <a:prstGeom prst="rect">
            <a:avLst/>
          </a:prstGeom>
        </p:spPr>
      </p:pic>
      <p:cxnSp>
        <p:nvCxnSpPr>
          <p:cNvPr id="19" name="Gerade Verbindung 18"/>
          <p:cNvCxnSpPr/>
          <p:nvPr/>
        </p:nvCxnSpPr>
        <p:spPr>
          <a:xfrm>
            <a:off x="3884022" y="4789714"/>
            <a:ext cx="148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89840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4871277" y="3861372"/>
            <a:ext cx="3107470" cy="2400657"/>
          </a:xfrm>
          <a:prstGeom prst="rect">
            <a:avLst/>
          </a:prstGeom>
          <a:ln w="12700">
            <a:solidFill>
              <a:schemeClr val="accent1"/>
            </a:solidFill>
          </a:ln>
        </p:spPr>
        <p:txBody>
          <a:bodyPr wrap="square">
            <a:spAutoFit/>
          </a:bodyPr>
          <a:lstStyle/>
          <a:p>
            <a:pPr marL="285750" indent="-285750">
              <a:buFontTx/>
              <a:buChar char="-"/>
            </a:pPr>
            <a:r>
              <a:rPr lang="de-AT" sz="1500" dirty="0">
                <a:solidFill>
                  <a:prstClr val="black"/>
                </a:solidFill>
                <a:latin typeface="Times New Roman" charset="0"/>
                <a:ea typeface="Times New Roman" charset="0"/>
                <a:cs typeface="Times New Roman" charset="0"/>
              </a:rPr>
              <a:t>und: die Hubkraft eines Magneten mit gesamter Polfläche A und Pol-Flussdichte B beträgt  		            </a:t>
            </a:r>
            <a:r>
              <a:rPr lang="de-AT" sz="1500" dirty="0" err="1">
                <a:solidFill>
                  <a:prstClr val="black"/>
                </a:solidFill>
                <a:latin typeface="Times New Roman" charset="0"/>
                <a:ea typeface="Times New Roman" charset="0"/>
                <a:cs typeface="Times New Roman" charset="0"/>
              </a:rPr>
              <a:t>F</a:t>
            </a:r>
            <a:r>
              <a:rPr lang="de-AT" sz="1500" baseline="-25000" dirty="0" err="1">
                <a:solidFill>
                  <a:prstClr val="black"/>
                </a:solidFill>
                <a:latin typeface="Times New Roman" charset="0"/>
                <a:ea typeface="Times New Roman" charset="0"/>
                <a:cs typeface="Times New Roman" charset="0"/>
              </a:rPr>
              <a:t>hub</a:t>
            </a:r>
            <a:r>
              <a:rPr lang="de-AT" sz="1500" dirty="0">
                <a:solidFill>
                  <a:prstClr val="black"/>
                </a:solidFill>
                <a:latin typeface="Times New Roman" charset="0"/>
                <a:ea typeface="Times New Roman" charset="0"/>
                <a:cs typeface="Times New Roman" charset="0"/>
              </a:rPr>
              <a:t>=</a:t>
            </a:r>
            <a:r>
              <a:rPr lang="de-AT" sz="1500" dirty="0" err="1">
                <a:solidFill>
                  <a:prstClr val="black"/>
                </a:solidFill>
                <a:latin typeface="Times New Roman" charset="0"/>
                <a:ea typeface="Times New Roman" charset="0"/>
                <a:cs typeface="Times New Roman" charset="0"/>
              </a:rPr>
              <a:t>A</a:t>
            </a:r>
            <a:r>
              <a:rPr lang="de-AT" sz="1500" baseline="-25000" dirty="0" err="1">
                <a:solidFill>
                  <a:prstClr val="black"/>
                </a:solidFill>
                <a:latin typeface="Times New Roman" charset="0"/>
                <a:ea typeface="Times New Roman" charset="0"/>
                <a:cs typeface="Times New Roman" charset="0"/>
              </a:rPr>
              <a:t>Pol</a:t>
            </a:r>
            <a:r>
              <a:rPr lang="de-AT" sz="1500" dirty="0">
                <a:solidFill>
                  <a:prstClr val="black"/>
                </a:solidFill>
                <a:latin typeface="Times New Roman" charset="0"/>
                <a:ea typeface="Times New Roman" charset="0"/>
                <a:cs typeface="Times New Roman" charset="0"/>
              </a:rPr>
              <a:t>*B</a:t>
            </a:r>
            <a:r>
              <a:rPr lang="de-AT" sz="1500" baseline="30000" dirty="0">
                <a:solidFill>
                  <a:prstClr val="black"/>
                </a:solidFill>
                <a:latin typeface="Times New Roman" charset="0"/>
                <a:ea typeface="Times New Roman" charset="0"/>
                <a:cs typeface="Times New Roman" charset="0"/>
              </a:rPr>
              <a:t>2</a:t>
            </a:r>
            <a:r>
              <a:rPr lang="de-AT" sz="1500" dirty="0">
                <a:solidFill>
                  <a:prstClr val="black"/>
                </a:solidFill>
                <a:latin typeface="Times New Roman" charset="0"/>
                <a:ea typeface="Times New Roman" charset="0"/>
                <a:cs typeface="Times New Roman" charset="0"/>
              </a:rPr>
              <a:t>/2</a:t>
            </a:r>
            <a:r>
              <a:rPr lang="de-AT" sz="1500" dirty="0">
                <a:latin typeface="Symbol" charset="2"/>
                <a:ea typeface="Symbol" charset="2"/>
                <a:cs typeface="Symbol" charset="2"/>
              </a:rPr>
              <a:t>m</a:t>
            </a:r>
            <a:r>
              <a:rPr lang="de-AT" sz="1500" baseline="-25000" dirty="0">
                <a:latin typeface="Times New Roman" panose="02020603050405020304" pitchFamily="18" charset="0"/>
                <a:cs typeface="Times New Roman" panose="02020603050405020304" pitchFamily="18" charset="0"/>
              </a:rPr>
              <a:t>0</a:t>
            </a:r>
            <a:r>
              <a:rPr lang="de-AT" sz="1500" dirty="0">
                <a:latin typeface="Times New Roman" panose="02020603050405020304" pitchFamily="18" charset="0"/>
                <a:cs typeface="Times New Roman" panose="02020603050405020304" pitchFamily="18" charset="0"/>
              </a:rPr>
              <a:t>;</a:t>
            </a:r>
            <a:br>
              <a:rPr lang="de-AT" sz="1500" dirty="0">
                <a:latin typeface="Times New Roman" panose="02020603050405020304" pitchFamily="18" charset="0"/>
                <a:cs typeface="Times New Roman" panose="02020603050405020304" pitchFamily="18" charset="0"/>
              </a:rPr>
            </a:br>
            <a:br>
              <a:rPr lang="de-AT" sz="1500" dirty="0">
                <a:latin typeface="Times New Roman" panose="02020603050405020304" pitchFamily="18" charset="0"/>
                <a:cs typeface="Times New Roman" panose="02020603050405020304" pitchFamily="18" charset="0"/>
              </a:rPr>
            </a:br>
            <a:br>
              <a:rPr lang="de-AT" sz="1500" dirty="0">
                <a:latin typeface="Times New Roman" panose="02020603050405020304" pitchFamily="18" charset="0"/>
                <a:cs typeface="Times New Roman" panose="02020603050405020304" pitchFamily="18" charset="0"/>
              </a:rPr>
            </a:br>
            <a:br>
              <a:rPr lang="de-AT" sz="1500" dirty="0">
                <a:latin typeface="Times New Roman" panose="02020603050405020304" pitchFamily="18" charset="0"/>
                <a:cs typeface="Times New Roman" panose="02020603050405020304" pitchFamily="18" charset="0"/>
              </a:rPr>
            </a:br>
            <a:br>
              <a:rPr lang="de-AT" sz="1500" dirty="0">
                <a:latin typeface="Times New Roman" panose="02020603050405020304" pitchFamily="18" charset="0"/>
                <a:cs typeface="Times New Roman" panose="02020603050405020304" pitchFamily="18" charset="0"/>
              </a:rPr>
            </a:br>
            <a:br>
              <a:rPr lang="de-AT" sz="1500" dirty="0">
                <a:latin typeface="Times New Roman" panose="02020603050405020304" pitchFamily="18" charset="0"/>
                <a:cs typeface="Times New Roman" panose="02020603050405020304" pitchFamily="18" charset="0"/>
              </a:rPr>
            </a:br>
            <a:endParaRPr lang="de-AT" sz="1500" dirty="0">
              <a:latin typeface="Times New Roman" charset="0"/>
              <a:ea typeface="Times New Roman" charset="0"/>
              <a:cs typeface="Times New Roman" charset="0"/>
            </a:endParaRPr>
          </a:p>
        </p:txBody>
      </p:sp>
      <p:pic>
        <p:nvPicPr>
          <p:cNvPr id="10" name="Bild 9"/>
          <p:cNvPicPr>
            <a:picLocks noChangeAspect="1"/>
          </p:cNvPicPr>
          <p:nvPr/>
        </p:nvPicPr>
        <p:blipFill>
          <a:blip r:embed="rId2"/>
          <a:stretch>
            <a:fillRect/>
          </a:stretch>
        </p:blipFill>
        <p:spPr>
          <a:xfrm>
            <a:off x="4904803" y="4859948"/>
            <a:ext cx="3045083" cy="1311076"/>
          </a:xfrm>
          <a:prstGeom prst="rect">
            <a:avLst/>
          </a:prstGeom>
        </p:spPr>
      </p:pic>
      <p:pic>
        <p:nvPicPr>
          <p:cNvPr id="5" name="Bild 4"/>
          <p:cNvPicPr>
            <a:picLocks noChangeAspect="1"/>
          </p:cNvPicPr>
          <p:nvPr/>
        </p:nvPicPr>
        <p:blipFill rotWithShape="1">
          <a:blip r:embed="rId3"/>
          <a:srcRect l="12990"/>
          <a:stretch/>
        </p:blipFill>
        <p:spPr>
          <a:xfrm>
            <a:off x="8284026" y="2738757"/>
            <a:ext cx="3225287" cy="3666687"/>
          </a:xfrm>
          <a:prstGeom prst="rect">
            <a:avLst/>
          </a:prstGeom>
        </p:spPr>
      </p:pic>
      <p:pic>
        <p:nvPicPr>
          <p:cNvPr id="4" name="Bild 3"/>
          <p:cNvPicPr>
            <a:picLocks noChangeAspect="1"/>
          </p:cNvPicPr>
          <p:nvPr/>
        </p:nvPicPr>
        <p:blipFill>
          <a:blip r:embed="rId4"/>
          <a:stretch>
            <a:fillRect/>
          </a:stretch>
        </p:blipFill>
        <p:spPr>
          <a:xfrm>
            <a:off x="537028" y="3113949"/>
            <a:ext cx="4070073" cy="3324806"/>
          </a:xfrm>
          <a:prstGeom prst="rect">
            <a:avLst/>
          </a:prstGeom>
        </p:spPr>
      </p:pic>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29" y="1427020"/>
            <a:ext cx="5400980" cy="1769334"/>
          </a:xfrm>
        </p:spPr>
        <p:txBody>
          <a:bodyPr>
            <a:noAutofit/>
          </a:bodyPr>
          <a:lstStyle/>
          <a:p>
            <a:pPr marL="285750" indent="-285750" algn="l">
              <a:buFontTx/>
              <a:buChar char="-"/>
            </a:pPr>
            <a:r>
              <a:rPr lang="de-AT" sz="1800" dirty="0">
                <a:solidFill>
                  <a:prstClr val="black"/>
                </a:solidFill>
                <a:latin typeface="Times New Roman" panose="02020603050405020304" pitchFamily="18" charset="0"/>
                <a:cs typeface="Times New Roman" panose="02020603050405020304" pitchFamily="18" charset="0"/>
              </a:rPr>
              <a:t>Wie schon eingangs erwähnt, wird im Magnetfeld auf elektrische Ladungen, die sich quer (</a:t>
            </a:r>
            <a:r>
              <a:rPr lang="de-AT" sz="1800" dirty="0">
                <a:solidFill>
                  <a:prstClr val="black"/>
                </a:solidFill>
                <a:latin typeface="Symbol" charset="2"/>
                <a:ea typeface="Symbol" charset="2"/>
                <a:cs typeface="Symbol" charset="2"/>
              </a:rPr>
              <a:t>a</a:t>
            </a:r>
            <a:r>
              <a:rPr lang="de-AT" sz="1800" dirty="0">
                <a:solidFill>
                  <a:prstClr val="black"/>
                </a:solidFill>
                <a:latin typeface="Times New Roman" panose="02020603050405020304" pitchFamily="18" charset="0"/>
                <a:cs typeface="Times New Roman" panose="02020603050405020304" pitchFamily="18" charset="0"/>
              </a:rPr>
              <a:t>=90°) zum Feld bewegen, eine Kraft </a:t>
            </a:r>
            <a:r>
              <a:rPr lang="de-AT" sz="1800" b="1" dirty="0">
                <a:solidFill>
                  <a:prstClr val="black"/>
                </a:solidFill>
                <a:latin typeface="Times New Roman" panose="02020603050405020304" pitchFamily="18" charset="0"/>
                <a:cs typeface="Times New Roman" panose="02020603050405020304" pitchFamily="18" charset="0"/>
              </a:rPr>
              <a:t>F</a:t>
            </a:r>
            <a:r>
              <a:rPr lang="de-AT" sz="1800" b="1" baseline="-25000" dirty="0">
                <a:solidFill>
                  <a:prstClr val="black"/>
                </a:solidFill>
                <a:latin typeface="Times New Roman" panose="02020603050405020304" pitchFamily="18" charset="0"/>
                <a:cs typeface="Times New Roman" panose="02020603050405020304" pitchFamily="18" charset="0"/>
              </a:rPr>
              <a:t>Q</a:t>
            </a:r>
            <a:r>
              <a:rPr lang="de-AT" sz="1800" b="1" dirty="0">
                <a:solidFill>
                  <a:prstClr val="black"/>
                </a:solidFill>
                <a:latin typeface="Times New Roman" panose="02020603050405020304" pitchFamily="18" charset="0"/>
                <a:cs typeface="Times New Roman" panose="02020603050405020304" pitchFamily="18" charset="0"/>
              </a:rPr>
              <a:t>=Q*v*B</a:t>
            </a:r>
            <a:r>
              <a:rPr lang="de-AT" sz="1800" dirty="0">
                <a:solidFill>
                  <a:prstClr val="black"/>
                </a:solidFill>
                <a:latin typeface="Times New Roman" panose="02020603050405020304" pitchFamily="18" charset="0"/>
                <a:cs typeface="Times New Roman" panose="02020603050405020304" pitchFamily="18" charset="0"/>
              </a:rPr>
              <a:t> ausgeübt;</a:t>
            </a:r>
            <a:r>
              <a:rPr lang="de-AT" sz="1800" dirty="0">
                <a:latin typeface="Times New Roman" panose="02020603050405020304" pitchFamily="18" charset="0"/>
                <a:cs typeface="Times New Roman" panose="02020603050405020304" pitchFamily="18" charset="0"/>
              </a:rPr>
              <a:t> </a:t>
            </a:r>
          </a:p>
          <a:p>
            <a:pPr marL="285750" indent="-285750" algn="l">
              <a:buFontTx/>
              <a:buChar char="-"/>
            </a:pPr>
            <a:r>
              <a:rPr lang="de-AT" sz="1800" dirty="0">
                <a:latin typeface="Times New Roman" panose="02020603050405020304" pitchFamily="18" charset="0"/>
                <a:cs typeface="Times New Roman" panose="02020603050405020304" pitchFamily="18" charset="0"/>
              </a:rPr>
              <a:t>Bei schräger Relativbewegung reduziert sich die Kraft auf </a:t>
            </a:r>
            <a:r>
              <a:rPr lang="de-AT" sz="1800" dirty="0">
                <a:solidFill>
                  <a:prstClr val="black"/>
                </a:solidFill>
                <a:latin typeface="Times New Roman" panose="02020603050405020304" pitchFamily="18" charset="0"/>
                <a:cs typeface="Times New Roman" panose="02020603050405020304" pitchFamily="18" charset="0"/>
              </a:rPr>
              <a:t>F</a:t>
            </a:r>
            <a:r>
              <a:rPr lang="de-AT" sz="1800" baseline="-25000" dirty="0">
                <a:solidFill>
                  <a:prstClr val="black"/>
                </a:solidFill>
                <a:latin typeface="Times New Roman" panose="02020603050405020304" pitchFamily="18" charset="0"/>
                <a:cs typeface="Times New Roman" panose="02020603050405020304" pitchFamily="18" charset="0"/>
              </a:rPr>
              <a:t>Q</a:t>
            </a:r>
            <a:r>
              <a:rPr lang="de-AT" sz="1800" dirty="0">
                <a:solidFill>
                  <a:prstClr val="black"/>
                </a:solidFill>
                <a:latin typeface="Times New Roman" panose="02020603050405020304" pitchFamily="18" charset="0"/>
                <a:cs typeface="Times New Roman" panose="02020603050405020304" pitchFamily="18" charset="0"/>
              </a:rPr>
              <a:t>=Q*v*B*</a:t>
            </a:r>
            <a:r>
              <a:rPr lang="de-AT" sz="1800" dirty="0" err="1">
                <a:latin typeface="Times New Roman" panose="02020603050405020304" pitchFamily="18" charset="0"/>
                <a:cs typeface="Times New Roman" panose="02020603050405020304" pitchFamily="18" charset="0"/>
              </a:rPr>
              <a:t>sin</a:t>
            </a:r>
            <a:r>
              <a:rPr lang="de-AT" sz="1800" dirty="0" err="1">
                <a:solidFill>
                  <a:prstClr val="black"/>
                </a:solidFill>
                <a:latin typeface="Symbol" charset="2"/>
                <a:ea typeface="Symbol" charset="2"/>
                <a:cs typeface="Symbol" charset="2"/>
              </a:rPr>
              <a:t>a</a:t>
            </a:r>
            <a:r>
              <a:rPr lang="de-AT" sz="1800" dirty="0">
                <a:solidFill>
                  <a:prstClr val="black"/>
                </a:solidFill>
                <a:latin typeface="Times New Roman" charset="0"/>
                <a:ea typeface="Times New Roman" charset="0"/>
                <a:cs typeface="Times New Roman" charset="0"/>
              </a:rPr>
              <a:t>; die Kraft ist stets normal auf Feld und Geschwindigkeit gerichtet;</a:t>
            </a:r>
            <a:endParaRPr lang="de-AT" sz="1200" dirty="0">
              <a:solidFill>
                <a:prstClr val="black"/>
              </a:solidFill>
              <a:latin typeface="Times New Roman" charset="0"/>
              <a:ea typeface="Times New Roman" charset="0"/>
              <a:cs typeface="Times New Roman" charset="0"/>
            </a:endParaRP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2021</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Transfer Zentrum Weiz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29" y="762002"/>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AT" sz="2800" dirty="0">
                <a:solidFill>
                  <a:prstClr val="black"/>
                </a:solidFill>
                <a:latin typeface="Times New Roman" panose="02020603050405020304" pitchFamily="18" charset="0"/>
                <a:cs typeface="Times New Roman" panose="02020603050405020304" pitchFamily="18" charset="0"/>
              </a:rPr>
              <a:t>Magnetische Kraft- und Induktionswirkungen - Kräfte</a:t>
            </a:r>
            <a:endParaRPr kumimoji="0" lang="de-AT"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 name="Foliennummernplatzhalter 6">
            <a:extLst>
              <a:ext uri="{FF2B5EF4-FFF2-40B4-BE49-F238E27FC236}">
                <a16:creationId xmlns:a16="http://schemas.microsoft.com/office/drawing/2014/main" id="{33795DA2-1CF0-44F4-B70D-B94C2E678C74}"/>
              </a:ext>
            </a:extLst>
          </p:cNvPr>
          <p:cNvSpPr>
            <a:spLocks noGrp="1"/>
          </p:cNvSpPr>
          <p:nvPr>
            <p:ph type="sldNum" sz="quarter" idx="12"/>
          </p:nvPr>
        </p:nvSpPr>
        <p:spPr>
          <a:xfrm>
            <a:off x="8284027" y="6356350"/>
            <a:ext cx="3240315" cy="365125"/>
          </a:xfrm>
        </p:spPr>
        <p:txBody>
          <a:bodyPr/>
          <a:lstStyle/>
          <a:p>
            <a:r>
              <a:rPr lang="de-AT" dirty="0"/>
              <a:t>3. Magnetisches Feld, Folie </a:t>
            </a:r>
            <a:fld id="{7E725991-9698-40AD-BC4D-4702C78B2D3B}" type="slidenum">
              <a:rPr lang="de-AT"/>
              <a:pPr/>
              <a:t>13</a:t>
            </a:fld>
            <a:endParaRPr lang="de-AT" dirty="0"/>
          </a:p>
        </p:txBody>
      </p:sp>
      <p:sp>
        <p:nvSpPr>
          <p:cNvPr id="14" name="Untertitel 2">
            <a:extLst>
              <a:ext uri="{FF2B5EF4-FFF2-40B4-BE49-F238E27FC236}">
                <a16:creationId xmlns:a16="http://schemas.microsoft.com/office/drawing/2014/main" id="{C81FE997-533F-4518-A12C-114B71032D87}"/>
              </a:ext>
            </a:extLst>
          </p:cNvPr>
          <p:cNvSpPr txBox="1">
            <a:spLocks/>
          </p:cNvSpPr>
          <p:nvPr/>
        </p:nvSpPr>
        <p:spPr>
          <a:xfrm>
            <a:off x="6271327" y="1412293"/>
            <a:ext cx="5237986" cy="235059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buFontTx/>
              <a:buChar char="-"/>
            </a:pPr>
            <a:r>
              <a:rPr lang="de-AT" sz="1800" dirty="0">
                <a:solidFill>
                  <a:prstClr val="black"/>
                </a:solidFill>
                <a:latin typeface="Times New Roman" charset="0"/>
                <a:ea typeface="Times New Roman" charset="0"/>
                <a:cs typeface="Times New Roman" charset="0"/>
              </a:rPr>
              <a:t>Nachdem Ströme bewegte Ladungen sind, können obige Formeln auch auf </a:t>
            </a:r>
            <a:r>
              <a:rPr lang="de-AT" sz="1800" dirty="0" err="1">
                <a:solidFill>
                  <a:prstClr val="black"/>
                </a:solidFill>
                <a:latin typeface="Times New Roman" charset="0"/>
                <a:ea typeface="Times New Roman" charset="0"/>
                <a:cs typeface="Times New Roman" charset="0"/>
              </a:rPr>
              <a:t>bestromte</a:t>
            </a:r>
            <a:r>
              <a:rPr lang="de-AT" sz="1800" dirty="0">
                <a:solidFill>
                  <a:prstClr val="black"/>
                </a:solidFill>
                <a:latin typeface="Times New Roman" charset="0"/>
                <a:ea typeface="Times New Roman" charset="0"/>
                <a:cs typeface="Times New Roman" charset="0"/>
              </a:rPr>
              <a:t> Leiter mit Länge l im Magnetfeld umgewandelt werden, d.h. auf </a:t>
            </a:r>
            <a:r>
              <a:rPr lang="de-AT" sz="1800" b="1" dirty="0">
                <a:solidFill>
                  <a:prstClr val="black"/>
                </a:solidFill>
                <a:latin typeface="Times New Roman" panose="02020603050405020304" pitchFamily="18" charset="0"/>
                <a:cs typeface="Times New Roman" panose="02020603050405020304" pitchFamily="18" charset="0"/>
              </a:rPr>
              <a:t>F</a:t>
            </a:r>
            <a:r>
              <a:rPr lang="de-AT" sz="1800" b="1" baseline="-25000" dirty="0">
                <a:solidFill>
                  <a:prstClr val="black"/>
                </a:solidFill>
                <a:latin typeface="Times New Roman" panose="02020603050405020304" pitchFamily="18" charset="0"/>
                <a:cs typeface="Times New Roman" panose="02020603050405020304" pitchFamily="18" charset="0"/>
              </a:rPr>
              <a:t>I</a:t>
            </a:r>
            <a:r>
              <a:rPr lang="de-AT" sz="1800" b="1" dirty="0">
                <a:solidFill>
                  <a:prstClr val="black"/>
                </a:solidFill>
                <a:latin typeface="Times New Roman" panose="02020603050405020304" pitchFamily="18" charset="0"/>
                <a:cs typeface="Times New Roman" panose="02020603050405020304" pitchFamily="18" charset="0"/>
              </a:rPr>
              <a:t>=I*B*l</a:t>
            </a:r>
            <a:r>
              <a:rPr lang="de-AT" sz="1800" dirty="0">
                <a:solidFill>
                  <a:prstClr val="black"/>
                </a:solidFill>
                <a:latin typeface="Times New Roman" charset="0"/>
                <a:ea typeface="Times New Roman" charset="0"/>
                <a:cs typeface="Times New Roman" charset="0"/>
              </a:rPr>
              <a:t> bzw. </a:t>
            </a:r>
            <a:r>
              <a:rPr lang="de-AT" sz="1800" dirty="0">
                <a:solidFill>
                  <a:prstClr val="black"/>
                </a:solidFill>
                <a:latin typeface="Times New Roman" panose="02020603050405020304" pitchFamily="18" charset="0"/>
                <a:cs typeface="Times New Roman" panose="02020603050405020304" pitchFamily="18" charset="0"/>
              </a:rPr>
              <a:t>F</a:t>
            </a:r>
            <a:r>
              <a:rPr lang="de-AT" sz="1800" baseline="-25000" dirty="0">
                <a:solidFill>
                  <a:prstClr val="black"/>
                </a:solidFill>
                <a:latin typeface="Times New Roman" panose="02020603050405020304" pitchFamily="18" charset="0"/>
                <a:cs typeface="Times New Roman" panose="02020603050405020304" pitchFamily="18" charset="0"/>
              </a:rPr>
              <a:t>I</a:t>
            </a:r>
            <a:r>
              <a:rPr lang="de-AT" sz="1800" dirty="0">
                <a:solidFill>
                  <a:prstClr val="black"/>
                </a:solidFill>
                <a:latin typeface="Times New Roman" panose="02020603050405020304" pitchFamily="18" charset="0"/>
                <a:cs typeface="Times New Roman" panose="02020603050405020304" pitchFamily="18" charset="0"/>
              </a:rPr>
              <a:t>=I*B*l*</a:t>
            </a:r>
            <a:r>
              <a:rPr lang="de-AT" sz="1800" dirty="0" err="1">
                <a:latin typeface="Times New Roman" panose="02020603050405020304" pitchFamily="18" charset="0"/>
                <a:cs typeface="Times New Roman" panose="02020603050405020304" pitchFamily="18" charset="0"/>
              </a:rPr>
              <a:t>sin</a:t>
            </a:r>
            <a:r>
              <a:rPr lang="de-AT" sz="1800" dirty="0" err="1">
                <a:solidFill>
                  <a:prstClr val="black"/>
                </a:solidFill>
                <a:latin typeface="Symbol" charset="2"/>
                <a:ea typeface="Symbol" charset="2"/>
                <a:cs typeface="Symbol" charset="2"/>
              </a:rPr>
              <a:t>a</a:t>
            </a:r>
            <a:r>
              <a:rPr lang="de-AT" sz="1800" dirty="0">
                <a:solidFill>
                  <a:prstClr val="black"/>
                </a:solidFill>
                <a:latin typeface="Times New Roman" charset="0"/>
                <a:ea typeface="Times New Roman" charset="0"/>
                <a:cs typeface="Times New Roman" charset="0"/>
              </a:rPr>
              <a:t>; </a:t>
            </a:r>
          </a:p>
          <a:p>
            <a:pPr marL="285750" indent="-285750" algn="l">
              <a:buFontTx/>
              <a:buChar char="-"/>
            </a:pPr>
            <a:r>
              <a:rPr lang="de-AT" sz="1800" dirty="0">
                <a:solidFill>
                  <a:prstClr val="black"/>
                </a:solidFill>
                <a:latin typeface="Times New Roman" charset="0"/>
                <a:ea typeface="Times New Roman" charset="0"/>
                <a:cs typeface="Times New Roman" charset="0"/>
              </a:rPr>
              <a:t>Kraftrichtung nach RH-Regel; bei allen magnetischen Kräften ist B der zweite Produktvektor (Zeigefinger);</a:t>
            </a:r>
            <a:endParaRPr lang="de-AT" sz="1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37440133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Bild 15"/>
          <p:cNvPicPr>
            <a:picLocks noChangeAspect="1"/>
          </p:cNvPicPr>
          <p:nvPr/>
        </p:nvPicPr>
        <p:blipFill>
          <a:blip r:embed="rId2"/>
          <a:stretch>
            <a:fillRect/>
          </a:stretch>
        </p:blipFill>
        <p:spPr>
          <a:xfrm>
            <a:off x="7363751" y="951275"/>
            <a:ext cx="4160591" cy="4062210"/>
          </a:xfrm>
          <a:prstGeom prst="rect">
            <a:avLst/>
          </a:prstGeom>
        </p:spPr>
      </p:pic>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28" y="1427020"/>
            <a:ext cx="6826723" cy="838750"/>
          </a:xfrm>
        </p:spPr>
        <p:txBody>
          <a:bodyPr>
            <a:noAutofit/>
          </a:bodyPr>
          <a:lstStyle/>
          <a:p>
            <a:pPr marL="285750" indent="-285750" algn="l">
              <a:buFontTx/>
              <a:buChar char="-"/>
            </a:pPr>
            <a:r>
              <a:rPr lang="de-AT" sz="1800" dirty="0">
                <a:solidFill>
                  <a:prstClr val="black"/>
                </a:solidFill>
                <a:latin typeface="Times New Roman" panose="02020603050405020304" pitchFamily="18" charset="0"/>
                <a:cs typeface="Times New Roman" panose="02020603050405020304" pitchFamily="18" charset="0"/>
              </a:rPr>
              <a:t>Die Kraftwirkung auf quer zum Magnetfeld bewegte Ladungen, F</a:t>
            </a:r>
            <a:r>
              <a:rPr lang="de-AT" sz="1800" baseline="-25000" dirty="0">
                <a:solidFill>
                  <a:prstClr val="black"/>
                </a:solidFill>
                <a:latin typeface="Times New Roman" panose="02020603050405020304" pitchFamily="18" charset="0"/>
                <a:cs typeface="Times New Roman" panose="02020603050405020304" pitchFamily="18" charset="0"/>
              </a:rPr>
              <a:t>Q</a:t>
            </a:r>
            <a:r>
              <a:rPr lang="de-AT" sz="1800" dirty="0">
                <a:solidFill>
                  <a:prstClr val="black"/>
                </a:solidFill>
                <a:latin typeface="Times New Roman" panose="02020603050405020304" pitchFamily="18" charset="0"/>
                <a:cs typeface="Times New Roman" panose="02020603050405020304" pitchFamily="18" charset="0"/>
              </a:rPr>
              <a:t>=Q*v*B, führt direkt zu einer anderen Wirkung; </a:t>
            </a: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2021</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Transfer Zentrum Weiz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29" y="762002"/>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AT" sz="2800" dirty="0">
                <a:solidFill>
                  <a:prstClr val="black"/>
                </a:solidFill>
                <a:latin typeface="Times New Roman" panose="02020603050405020304" pitchFamily="18" charset="0"/>
                <a:cs typeface="Times New Roman" panose="02020603050405020304" pitchFamily="18" charset="0"/>
              </a:rPr>
              <a:t>Magnetische Kraft- und Induktionswirkungen - Spannungen</a:t>
            </a:r>
            <a:endParaRPr kumimoji="0" lang="de-AT"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 name="Foliennummernplatzhalter 6">
            <a:extLst>
              <a:ext uri="{FF2B5EF4-FFF2-40B4-BE49-F238E27FC236}">
                <a16:creationId xmlns:a16="http://schemas.microsoft.com/office/drawing/2014/main" id="{33795DA2-1CF0-44F4-B70D-B94C2E678C74}"/>
              </a:ext>
            </a:extLst>
          </p:cNvPr>
          <p:cNvSpPr>
            <a:spLocks noGrp="1"/>
          </p:cNvSpPr>
          <p:nvPr>
            <p:ph type="sldNum" sz="quarter" idx="12"/>
          </p:nvPr>
        </p:nvSpPr>
        <p:spPr>
          <a:xfrm>
            <a:off x="8284027" y="6356350"/>
            <a:ext cx="3240315" cy="365125"/>
          </a:xfrm>
        </p:spPr>
        <p:txBody>
          <a:bodyPr/>
          <a:lstStyle/>
          <a:p>
            <a:r>
              <a:rPr lang="de-AT" dirty="0"/>
              <a:t>3. Magnetisches Feld, Folie </a:t>
            </a:r>
            <a:fld id="{7E725991-9698-40AD-BC4D-4702C78B2D3B}" type="slidenum">
              <a:rPr lang="de-AT"/>
              <a:pPr/>
              <a:t>14</a:t>
            </a:fld>
            <a:endParaRPr lang="de-AT" dirty="0"/>
          </a:p>
        </p:txBody>
      </p:sp>
      <p:sp>
        <p:nvSpPr>
          <p:cNvPr id="10" name="Rechteck 9"/>
          <p:cNvSpPr/>
          <p:nvPr/>
        </p:nvSpPr>
        <p:spPr>
          <a:xfrm>
            <a:off x="537029" y="2099559"/>
            <a:ext cx="6826722" cy="2831544"/>
          </a:xfrm>
          <a:prstGeom prst="rect">
            <a:avLst/>
          </a:prstGeom>
        </p:spPr>
        <p:txBody>
          <a:bodyPr wrap="square">
            <a:spAutoFit/>
          </a:bodyPr>
          <a:lstStyle/>
          <a:p>
            <a:pPr marL="577850" indent="-304800">
              <a:buFont typeface="Symbol" charset="2"/>
              <a:buChar char="Þ"/>
            </a:pPr>
            <a:r>
              <a:rPr lang="de-DE" dirty="0">
                <a:latin typeface="Times New Roman" charset="0"/>
                <a:ea typeface="Times New Roman" charset="0"/>
                <a:cs typeface="Times New Roman" charset="0"/>
              </a:rPr>
              <a:t>wird nämlich ein Leiter, der ja reich an beweglichen Ladungsträgern ist, quer zu einem Magnetfeld bewegt, so führen die Kräfte auf die Ladungen zu einer Ladungsverschiebung, also einer elektrischen Spannung, nach </a:t>
            </a:r>
            <a:r>
              <a:rPr lang="de-DE" b="1" dirty="0">
                <a:latin typeface="Times New Roman" charset="0"/>
                <a:ea typeface="Times New Roman" charset="0"/>
                <a:cs typeface="Times New Roman" charset="0"/>
              </a:rPr>
              <a:t>U=v*B*l</a:t>
            </a:r>
            <a:r>
              <a:rPr lang="de-DE" dirty="0">
                <a:latin typeface="Times New Roman" charset="0"/>
                <a:ea typeface="Times New Roman" charset="0"/>
                <a:cs typeface="Times New Roman" charset="0"/>
              </a:rPr>
              <a:t> (bzw. v*B*l*</a:t>
            </a:r>
            <a:r>
              <a:rPr lang="de-DE" dirty="0" err="1">
                <a:latin typeface="Times New Roman" charset="0"/>
                <a:ea typeface="Times New Roman" charset="0"/>
                <a:cs typeface="Times New Roman" charset="0"/>
              </a:rPr>
              <a:t>sin</a:t>
            </a:r>
            <a:r>
              <a:rPr lang="de-DE" dirty="0" err="1">
                <a:latin typeface="Symbol" charset="2"/>
                <a:ea typeface="Symbol" charset="2"/>
                <a:cs typeface="Symbol" charset="2"/>
              </a:rPr>
              <a:t>a</a:t>
            </a:r>
            <a:r>
              <a:rPr lang="de-DE" dirty="0">
                <a:latin typeface="Times New Roman" charset="0"/>
                <a:ea typeface="Times New Roman" charset="0"/>
                <a:cs typeface="Times New Roman" charset="0"/>
              </a:rPr>
              <a:t>);</a:t>
            </a:r>
          </a:p>
          <a:p>
            <a:pPr marL="577850" indent="-304800">
              <a:buFont typeface="Symbol" charset="2"/>
              <a:buChar char="Þ"/>
            </a:pPr>
            <a:r>
              <a:rPr lang="de-DE" dirty="0">
                <a:latin typeface="Times New Roman" charset="0"/>
                <a:ea typeface="Times New Roman" charset="0"/>
                <a:cs typeface="Times New Roman" charset="0"/>
              </a:rPr>
              <a:t>Im Beispiel würden auf die positiven Ladungsträger des nach rechts bewegten Leiters nach der RH-Regel Kräfte nach hinten ausgeübt, die hintere Seite würde positiv, die vordere negativ geladen, damit eine Spannung von hinten nach vorne erzeugt;</a:t>
            </a:r>
            <a:br>
              <a:rPr lang="de-DE" dirty="0">
                <a:latin typeface="Times New Roman" charset="0"/>
                <a:ea typeface="Times New Roman" charset="0"/>
                <a:cs typeface="Times New Roman" charset="0"/>
              </a:rPr>
            </a:br>
            <a:r>
              <a:rPr lang="de-DE" sz="1600" dirty="0">
                <a:latin typeface="Times New Roman" charset="0"/>
                <a:ea typeface="Times New Roman" charset="0"/>
                <a:cs typeface="Times New Roman" charset="0"/>
              </a:rPr>
              <a:t>(</a:t>
            </a:r>
            <a:r>
              <a:rPr lang="de-DE" sz="1600" i="1" dirty="0">
                <a:latin typeface="Times New Roman" charset="0"/>
                <a:ea typeface="Times New Roman" charset="0"/>
                <a:cs typeface="Times New Roman" charset="0"/>
              </a:rPr>
              <a:t>in Wirklichkeit sind im Metall die negativen Ladungsträger beweglich, sie werden nach vorne abgelenkt, was jedoch zum selben Ergebnis führt</a:t>
            </a:r>
            <a:r>
              <a:rPr lang="de-DE" sz="1600" dirty="0">
                <a:latin typeface="Times New Roman" charset="0"/>
                <a:ea typeface="Times New Roman" charset="0"/>
                <a:cs typeface="Times New Roman" charset="0"/>
              </a:rPr>
              <a:t>)</a:t>
            </a:r>
            <a:endParaRPr lang="de-DE" dirty="0">
              <a:latin typeface="Times New Roman" charset="0"/>
              <a:ea typeface="Times New Roman" charset="0"/>
              <a:cs typeface="Times New Roman" charset="0"/>
            </a:endParaRPr>
          </a:p>
        </p:txBody>
      </p:sp>
      <p:sp>
        <p:nvSpPr>
          <p:cNvPr id="18" name="Untertitel 2">
            <a:extLst>
              <a:ext uri="{FF2B5EF4-FFF2-40B4-BE49-F238E27FC236}">
                <a16:creationId xmlns:a16="http://schemas.microsoft.com/office/drawing/2014/main" id="{C81FE997-533F-4518-A12C-114B71032D87}"/>
              </a:ext>
            </a:extLst>
          </p:cNvPr>
          <p:cNvSpPr txBox="1">
            <a:spLocks/>
          </p:cNvSpPr>
          <p:nvPr/>
        </p:nvSpPr>
        <p:spPr>
          <a:xfrm>
            <a:off x="537028" y="5028526"/>
            <a:ext cx="10987314" cy="124544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buFontTx/>
              <a:buChar char="-"/>
            </a:pPr>
            <a:r>
              <a:rPr lang="de-AT" sz="1800" dirty="0">
                <a:solidFill>
                  <a:prstClr val="black"/>
                </a:solidFill>
                <a:latin typeface="Times New Roman" panose="02020603050405020304" pitchFamily="18" charset="0"/>
                <a:cs typeface="Times New Roman" panose="02020603050405020304" pitchFamily="18" charset="0"/>
              </a:rPr>
              <a:t>Diese elektromagnetische Spannungserzeugung nennt man </a:t>
            </a:r>
            <a:r>
              <a:rPr lang="de-AT" sz="1800" b="1" dirty="0">
                <a:solidFill>
                  <a:prstClr val="black"/>
                </a:solidFill>
                <a:latin typeface="Times New Roman" panose="02020603050405020304" pitchFamily="18" charset="0"/>
                <a:cs typeface="Times New Roman" panose="02020603050405020304" pitchFamily="18" charset="0"/>
              </a:rPr>
              <a:t>(Bewegungs-) Induktion</a:t>
            </a:r>
            <a:r>
              <a:rPr lang="de-AT" sz="1800" dirty="0">
                <a:solidFill>
                  <a:prstClr val="black"/>
                </a:solidFill>
                <a:latin typeface="Times New Roman" panose="02020603050405020304" pitchFamily="18" charset="0"/>
                <a:cs typeface="Times New Roman" panose="02020603050405020304" pitchFamily="18" charset="0"/>
              </a:rPr>
              <a:t>; es spielt im übrigen keine Rolle, ob sich der Leiter bewegt oder das Feld, der Effekt ist der selbe;</a:t>
            </a:r>
          </a:p>
          <a:p>
            <a:pPr marL="285750" indent="-285750" algn="l">
              <a:buFontTx/>
              <a:buChar char="-"/>
            </a:pPr>
            <a:r>
              <a:rPr lang="de-AT" sz="1800" dirty="0">
                <a:solidFill>
                  <a:prstClr val="black"/>
                </a:solidFill>
                <a:latin typeface="Times New Roman" panose="02020603050405020304" pitchFamily="18" charset="0"/>
                <a:cs typeface="Times New Roman" panose="02020603050405020304" pitchFamily="18" charset="0"/>
              </a:rPr>
              <a:t>Ist der Leiter Teil eines Stromkreises ohne Unterbrechungen, so können die Ladungsträger weiterfließen und es entsteht während der Relativbewegung ein dauerhafter Strom in der Richtung von F</a:t>
            </a:r>
            <a:r>
              <a:rPr lang="de-AT" sz="1800" baseline="-25000" dirty="0">
                <a:solidFill>
                  <a:prstClr val="black"/>
                </a:solidFill>
                <a:latin typeface="Times New Roman" panose="02020603050405020304" pitchFamily="18" charset="0"/>
                <a:cs typeface="Times New Roman" panose="02020603050405020304" pitchFamily="18" charset="0"/>
              </a:rPr>
              <a:t>Q</a:t>
            </a:r>
            <a:r>
              <a:rPr lang="de-AT" sz="1800" dirty="0">
                <a:solidFill>
                  <a:prstClr val="black"/>
                </a:solidFill>
                <a:latin typeface="Times New Roman" panose="02020603050405020304" pitchFamily="18" charset="0"/>
                <a:cs typeface="Times New Roman" panose="02020603050405020304" pitchFamily="18" charset="0"/>
              </a:rPr>
              <a:t>;</a:t>
            </a:r>
          </a:p>
          <a:p>
            <a:pPr marL="285750" indent="-285750" algn="l">
              <a:buFontTx/>
              <a:buChar char="-"/>
            </a:pPr>
            <a:endParaRPr lang="de-AT" sz="18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855624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286B2B9-EC70-4B06-9E78-C197C9D565C7}"/>
              </a:ext>
            </a:extLst>
          </p:cNvPr>
          <p:cNvPicPr>
            <a:picLocks noChangeAspect="1"/>
          </p:cNvPicPr>
          <p:nvPr/>
        </p:nvPicPr>
        <p:blipFill>
          <a:blip r:embed="rId2"/>
          <a:stretch>
            <a:fillRect/>
          </a:stretch>
        </p:blipFill>
        <p:spPr>
          <a:xfrm>
            <a:off x="8957139" y="4229564"/>
            <a:ext cx="2567203" cy="2025546"/>
          </a:xfrm>
          <a:prstGeom prst="rect">
            <a:avLst/>
          </a:prstGeom>
        </p:spPr>
      </p:pic>
      <p:pic>
        <p:nvPicPr>
          <p:cNvPr id="2" name="Grafik 1">
            <a:extLst>
              <a:ext uri="{FF2B5EF4-FFF2-40B4-BE49-F238E27FC236}">
                <a16:creationId xmlns:a16="http://schemas.microsoft.com/office/drawing/2014/main" id="{382DA0DB-EF74-429F-AAB5-8BE39124A29F}"/>
              </a:ext>
            </a:extLst>
          </p:cNvPr>
          <p:cNvPicPr>
            <a:picLocks noChangeAspect="1"/>
          </p:cNvPicPr>
          <p:nvPr/>
        </p:nvPicPr>
        <p:blipFill>
          <a:blip r:embed="rId3"/>
          <a:stretch>
            <a:fillRect/>
          </a:stretch>
        </p:blipFill>
        <p:spPr>
          <a:xfrm>
            <a:off x="7469991" y="1181500"/>
            <a:ext cx="3242500" cy="3449901"/>
          </a:xfrm>
          <a:prstGeom prst="rect">
            <a:avLst/>
          </a:prstGeom>
        </p:spPr>
      </p:pic>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28" y="1427020"/>
            <a:ext cx="7337728" cy="838750"/>
          </a:xfrm>
        </p:spPr>
        <p:txBody>
          <a:bodyPr>
            <a:noAutofit/>
          </a:bodyPr>
          <a:lstStyle/>
          <a:p>
            <a:pPr marL="285750" indent="-285750" algn="l">
              <a:buFontTx/>
              <a:buChar char="-"/>
            </a:pPr>
            <a:r>
              <a:rPr lang="de-AT" sz="1800" dirty="0">
                <a:solidFill>
                  <a:prstClr val="black"/>
                </a:solidFill>
                <a:latin typeface="Times New Roman" panose="02020603050405020304" pitchFamily="18" charset="0"/>
                <a:cs typeface="Times New Roman" panose="02020603050405020304" pitchFamily="18" charset="0"/>
              </a:rPr>
              <a:t>Der zentrale Zusammenhang zur Spannungserzeugung durch ein Magnetfeld ist das Induktionsgesetz </a:t>
            </a:r>
            <a:r>
              <a:rPr lang="de-AT" sz="2000" b="1" dirty="0" err="1">
                <a:solidFill>
                  <a:prstClr val="black"/>
                </a:solidFill>
                <a:latin typeface="Times New Roman" panose="02020603050405020304" pitchFamily="18" charset="0"/>
                <a:cs typeface="Times New Roman" panose="02020603050405020304" pitchFamily="18" charset="0"/>
              </a:rPr>
              <a:t>U</a:t>
            </a:r>
            <a:r>
              <a:rPr lang="de-AT" sz="2000" b="1" baseline="-25000" dirty="0" err="1">
                <a:solidFill>
                  <a:prstClr val="black"/>
                </a:solidFill>
                <a:latin typeface="Times New Roman" panose="02020603050405020304" pitchFamily="18" charset="0"/>
                <a:cs typeface="Times New Roman" panose="02020603050405020304" pitchFamily="18" charset="0"/>
              </a:rPr>
              <a:t>i</a:t>
            </a:r>
            <a:r>
              <a:rPr lang="de-AT" sz="2000" b="1" baseline="-25000" dirty="0">
                <a:solidFill>
                  <a:prstClr val="black"/>
                </a:solidFill>
                <a:latin typeface="Times New Roman" panose="02020603050405020304" pitchFamily="18" charset="0"/>
                <a:cs typeface="Times New Roman" panose="02020603050405020304" pitchFamily="18" charset="0"/>
              </a:rPr>
              <a:t> </a:t>
            </a:r>
            <a:r>
              <a:rPr lang="de-AT" sz="2000" b="1" dirty="0">
                <a:solidFill>
                  <a:prstClr val="black"/>
                </a:solidFill>
                <a:latin typeface="Times New Roman" panose="02020603050405020304" pitchFamily="18" charset="0"/>
                <a:cs typeface="Times New Roman" panose="02020603050405020304" pitchFamily="18" charset="0"/>
              </a:rPr>
              <a:t>= (N*) </a:t>
            </a:r>
            <a:r>
              <a:rPr lang="de-AT" sz="2000" b="1" dirty="0" err="1">
                <a:solidFill>
                  <a:prstClr val="black"/>
                </a:solidFill>
                <a:latin typeface="Times New Roman" panose="02020603050405020304" pitchFamily="18" charset="0"/>
                <a:cs typeface="Times New Roman" panose="02020603050405020304" pitchFamily="18" charset="0"/>
              </a:rPr>
              <a:t>d</a:t>
            </a:r>
            <a:r>
              <a:rPr lang="de-AT" sz="2000" b="1" dirty="0" err="1">
                <a:solidFill>
                  <a:prstClr val="black"/>
                </a:solidFill>
                <a:latin typeface="Symbol" panose="05050102010706020507" pitchFamily="18" charset="2"/>
                <a:cs typeface="Times New Roman" panose="02020603050405020304" pitchFamily="18" charset="0"/>
              </a:rPr>
              <a:t>F</a:t>
            </a:r>
            <a:r>
              <a:rPr lang="de-AT" sz="2000" b="1" dirty="0">
                <a:solidFill>
                  <a:prstClr val="black"/>
                </a:solidFill>
                <a:latin typeface="Times New Roman" panose="02020603050405020304" pitchFamily="18" charset="0"/>
                <a:cs typeface="Times New Roman" panose="02020603050405020304" pitchFamily="18" charset="0"/>
              </a:rPr>
              <a:t>/</a:t>
            </a:r>
            <a:r>
              <a:rPr lang="de-AT" sz="2000" b="1" dirty="0" err="1">
                <a:solidFill>
                  <a:prstClr val="black"/>
                </a:solidFill>
                <a:latin typeface="Times New Roman" panose="02020603050405020304" pitchFamily="18" charset="0"/>
                <a:cs typeface="Times New Roman" panose="02020603050405020304" pitchFamily="18" charset="0"/>
              </a:rPr>
              <a:t>dt</a:t>
            </a:r>
            <a:r>
              <a:rPr lang="de-AT" sz="1800" dirty="0">
                <a:solidFill>
                  <a:prstClr val="black"/>
                </a:solidFill>
                <a:latin typeface="Times New Roman" panose="02020603050405020304" pitchFamily="18" charset="0"/>
                <a:cs typeface="Times New Roman" panose="02020603050405020304" pitchFamily="18" charset="0"/>
              </a:rPr>
              <a:t>;</a:t>
            </a: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2021</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Transfer Zentrum Weiz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29" y="762002"/>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AT" sz="2800" dirty="0">
                <a:solidFill>
                  <a:prstClr val="black"/>
                </a:solidFill>
                <a:latin typeface="Times New Roman" panose="02020603050405020304" pitchFamily="18" charset="0"/>
                <a:cs typeface="Times New Roman" panose="02020603050405020304" pitchFamily="18" charset="0"/>
              </a:rPr>
              <a:t>Magnetische Kraft- und Induktionswirkungen - Spannungen</a:t>
            </a:r>
            <a:endParaRPr kumimoji="0" lang="de-AT"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 name="Foliennummernplatzhalter 6">
            <a:extLst>
              <a:ext uri="{FF2B5EF4-FFF2-40B4-BE49-F238E27FC236}">
                <a16:creationId xmlns:a16="http://schemas.microsoft.com/office/drawing/2014/main" id="{33795DA2-1CF0-44F4-B70D-B94C2E678C74}"/>
              </a:ext>
            </a:extLst>
          </p:cNvPr>
          <p:cNvSpPr>
            <a:spLocks noGrp="1"/>
          </p:cNvSpPr>
          <p:nvPr>
            <p:ph type="sldNum" sz="quarter" idx="12"/>
          </p:nvPr>
        </p:nvSpPr>
        <p:spPr>
          <a:xfrm>
            <a:off x="8284027" y="6356350"/>
            <a:ext cx="3240315" cy="365125"/>
          </a:xfrm>
        </p:spPr>
        <p:txBody>
          <a:bodyPr/>
          <a:lstStyle/>
          <a:p>
            <a:r>
              <a:rPr lang="de-AT" dirty="0"/>
              <a:t>3. Magnetisches Feld, Folie </a:t>
            </a:r>
            <a:fld id="{7E725991-9698-40AD-BC4D-4702C78B2D3B}" type="slidenum">
              <a:rPr lang="de-AT"/>
              <a:pPr/>
              <a:t>15</a:t>
            </a:fld>
            <a:endParaRPr lang="de-AT" dirty="0"/>
          </a:p>
        </p:txBody>
      </p:sp>
      <p:sp>
        <p:nvSpPr>
          <p:cNvPr id="10" name="Rechteck 9"/>
          <p:cNvSpPr/>
          <p:nvPr/>
        </p:nvSpPr>
        <p:spPr>
          <a:xfrm>
            <a:off x="537029" y="2099559"/>
            <a:ext cx="6932961" cy="2677656"/>
          </a:xfrm>
          <a:prstGeom prst="rect">
            <a:avLst/>
          </a:prstGeom>
        </p:spPr>
        <p:txBody>
          <a:bodyPr wrap="square">
            <a:spAutoFit/>
          </a:bodyPr>
          <a:lstStyle/>
          <a:p>
            <a:pPr marL="577850" indent="-304800">
              <a:buFont typeface="Symbol" charset="2"/>
              <a:buChar char="Þ"/>
            </a:pPr>
            <a:r>
              <a:rPr lang="de-DE" dirty="0">
                <a:latin typeface="Times New Roman" charset="0"/>
                <a:ea typeface="Times New Roman" charset="0"/>
                <a:cs typeface="Times New Roman" charset="0"/>
              </a:rPr>
              <a:t>Eine leitende Struktur (hier eine Leiterschleife, oder eine Spule mit N Windungen, oder eine Metallplatte, oder …) mit Fläche A wird von einem Fluss </a:t>
            </a:r>
            <a:r>
              <a:rPr lang="de-DE" dirty="0">
                <a:latin typeface="Symbol" panose="05050102010706020507" pitchFamily="18" charset="2"/>
                <a:ea typeface="Times New Roman" charset="0"/>
                <a:cs typeface="Times New Roman" charset="0"/>
              </a:rPr>
              <a:t>F</a:t>
            </a:r>
            <a:r>
              <a:rPr lang="de-DE" dirty="0">
                <a:latin typeface="Times New Roman" charset="0"/>
                <a:ea typeface="Times New Roman" charset="0"/>
                <a:cs typeface="Times New Roman" charset="0"/>
              </a:rPr>
              <a:t> durchdrungen;</a:t>
            </a:r>
          </a:p>
          <a:p>
            <a:pPr marL="577850" indent="-304800">
              <a:buFont typeface="Symbol" charset="2"/>
              <a:buChar char="Þ"/>
            </a:pPr>
            <a:endParaRPr lang="de-DE" sz="1200" dirty="0">
              <a:latin typeface="Times New Roman" charset="0"/>
              <a:ea typeface="Times New Roman" charset="0"/>
              <a:cs typeface="Times New Roman" charset="0"/>
            </a:endParaRPr>
          </a:p>
          <a:p>
            <a:pPr marL="577850" indent="-304800">
              <a:buFont typeface="Symbol" charset="2"/>
              <a:buChar char="Þ"/>
            </a:pPr>
            <a:r>
              <a:rPr lang="de-DE" dirty="0">
                <a:latin typeface="Times New Roman" charset="0"/>
                <a:ea typeface="Times New Roman" charset="0"/>
                <a:cs typeface="Times New Roman" charset="0"/>
              </a:rPr>
              <a:t>Ändert sich dieser Fluss, ist also </a:t>
            </a:r>
            <a:r>
              <a:rPr lang="de-AT" dirty="0" err="1">
                <a:solidFill>
                  <a:prstClr val="black"/>
                </a:solidFill>
                <a:latin typeface="Times New Roman" panose="02020603050405020304" pitchFamily="18" charset="0"/>
                <a:cs typeface="Times New Roman" panose="02020603050405020304" pitchFamily="18" charset="0"/>
              </a:rPr>
              <a:t>d</a:t>
            </a:r>
            <a:r>
              <a:rPr lang="de-AT" dirty="0" err="1">
                <a:solidFill>
                  <a:prstClr val="black"/>
                </a:solidFill>
                <a:latin typeface="Symbol" panose="05050102010706020507" pitchFamily="18" charset="2"/>
                <a:cs typeface="Times New Roman" panose="02020603050405020304" pitchFamily="18" charset="0"/>
              </a:rPr>
              <a:t>F</a:t>
            </a:r>
            <a:r>
              <a:rPr lang="de-AT" dirty="0">
                <a:solidFill>
                  <a:prstClr val="black"/>
                </a:solidFill>
                <a:latin typeface="Times New Roman" panose="02020603050405020304" pitchFamily="18" charset="0"/>
                <a:cs typeface="Times New Roman" panose="02020603050405020304" pitchFamily="18" charset="0"/>
              </a:rPr>
              <a:t>/</a:t>
            </a:r>
            <a:r>
              <a:rPr lang="de-AT" dirty="0" err="1">
                <a:solidFill>
                  <a:prstClr val="black"/>
                </a:solidFill>
                <a:latin typeface="Times New Roman" panose="02020603050405020304" pitchFamily="18" charset="0"/>
                <a:cs typeface="Times New Roman" panose="02020603050405020304" pitchFamily="18" charset="0"/>
              </a:rPr>
              <a:t>dt</a:t>
            </a:r>
            <a:r>
              <a:rPr lang="de-AT" dirty="0">
                <a:solidFill>
                  <a:prstClr val="black"/>
                </a:solidFill>
                <a:latin typeface="Times New Roman" panose="02020603050405020304" pitchFamily="18" charset="0"/>
                <a:cs typeface="Times New Roman" panose="02020603050405020304" pitchFamily="18" charset="0"/>
              </a:rPr>
              <a:t> ≠ 0, so wird eine </a:t>
            </a:r>
            <a:br>
              <a:rPr lang="de-AT" dirty="0">
                <a:solidFill>
                  <a:prstClr val="black"/>
                </a:solidFill>
                <a:latin typeface="Times New Roman" panose="02020603050405020304" pitchFamily="18" charset="0"/>
                <a:cs typeface="Times New Roman" panose="02020603050405020304" pitchFamily="18" charset="0"/>
              </a:rPr>
            </a:br>
            <a:r>
              <a:rPr lang="de-AT" dirty="0">
                <a:solidFill>
                  <a:prstClr val="black"/>
                </a:solidFill>
                <a:latin typeface="Times New Roman" panose="02020603050405020304" pitchFamily="18" charset="0"/>
                <a:cs typeface="Times New Roman" panose="02020603050405020304" pitchFamily="18" charset="0"/>
              </a:rPr>
              <a:t>Spannung in der leitenden Struktur induziert, also erzeugt;</a:t>
            </a:r>
            <a:br>
              <a:rPr lang="de-AT" dirty="0">
                <a:solidFill>
                  <a:prstClr val="black"/>
                </a:solidFill>
                <a:latin typeface="Times New Roman" panose="02020603050405020304" pitchFamily="18" charset="0"/>
                <a:cs typeface="Times New Roman" panose="02020603050405020304" pitchFamily="18" charset="0"/>
              </a:rPr>
            </a:br>
            <a:endParaRPr lang="de-AT" sz="600" dirty="0">
              <a:solidFill>
                <a:prstClr val="black"/>
              </a:solidFill>
              <a:latin typeface="Times New Roman" panose="02020603050405020304" pitchFamily="18" charset="0"/>
              <a:cs typeface="Times New Roman" panose="02020603050405020304" pitchFamily="18" charset="0"/>
            </a:endParaRPr>
          </a:p>
          <a:p>
            <a:pPr marL="577850" indent="-304800">
              <a:buFont typeface="Symbol" charset="2"/>
              <a:buChar char="Þ"/>
            </a:pPr>
            <a:r>
              <a:rPr lang="de-AT" dirty="0">
                <a:solidFill>
                  <a:prstClr val="black"/>
                </a:solidFill>
                <a:latin typeface="Times New Roman" panose="02020603050405020304" pitchFamily="18" charset="0"/>
                <a:cs typeface="Times New Roman" panose="02020603050405020304" pitchFamily="18" charset="0"/>
              </a:rPr>
              <a:t>Induktionswirkungen wirken immer gegen ihre Ursache </a:t>
            </a:r>
            <a:br>
              <a:rPr lang="de-AT" dirty="0">
                <a:solidFill>
                  <a:prstClr val="black"/>
                </a:solidFill>
                <a:latin typeface="Times New Roman" panose="02020603050405020304" pitchFamily="18" charset="0"/>
                <a:cs typeface="Times New Roman" panose="02020603050405020304" pitchFamily="18" charset="0"/>
              </a:rPr>
            </a:br>
            <a:r>
              <a:rPr lang="de-AT" dirty="0">
                <a:solidFill>
                  <a:prstClr val="black"/>
                </a:solidFill>
                <a:latin typeface="Times New Roman" panose="02020603050405020304" pitchFamily="18" charset="0"/>
                <a:cs typeface="Times New Roman" panose="02020603050405020304" pitchFamily="18" charset="0"/>
              </a:rPr>
              <a:t>(</a:t>
            </a:r>
            <a:r>
              <a:rPr lang="de-AT" dirty="0" err="1">
                <a:solidFill>
                  <a:prstClr val="black"/>
                </a:solidFill>
                <a:latin typeface="Times New Roman" panose="02020603050405020304" pitchFamily="18" charset="0"/>
                <a:cs typeface="Times New Roman" panose="02020603050405020304" pitchFamily="18" charset="0"/>
              </a:rPr>
              <a:t>Lenz‘sche</a:t>
            </a:r>
            <a:r>
              <a:rPr lang="de-AT" dirty="0">
                <a:solidFill>
                  <a:prstClr val="black"/>
                </a:solidFill>
                <a:latin typeface="Times New Roman" panose="02020603050405020304" pitchFamily="18" charset="0"/>
                <a:cs typeface="Times New Roman" panose="02020603050405020304" pitchFamily="18" charset="0"/>
              </a:rPr>
              <a:t> Regel), was manchmal durch die Schreibweise </a:t>
            </a:r>
            <a:br>
              <a:rPr lang="de-AT" dirty="0">
                <a:solidFill>
                  <a:prstClr val="black"/>
                </a:solidFill>
                <a:latin typeface="Times New Roman" panose="02020603050405020304" pitchFamily="18" charset="0"/>
                <a:cs typeface="Times New Roman" panose="02020603050405020304" pitchFamily="18" charset="0"/>
              </a:rPr>
            </a:br>
            <a:r>
              <a:rPr lang="de-AT" sz="1400" dirty="0" err="1">
                <a:solidFill>
                  <a:prstClr val="black"/>
                </a:solidFill>
                <a:latin typeface="Times New Roman" panose="02020603050405020304" pitchFamily="18" charset="0"/>
                <a:cs typeface="Times New Roman" panose="02020603050405020304" pitchFamily="18" charset="0"/>
              </a:rPr>
              <a:t>U</a:t>
            </a:r>
            <a:r>
              <a:rPr lang="de-AT" sz="1400" baseline="-25000" dirty="0" err="1">
                <a:solidFill>
                  <a:prstClr val="black"/>
                </a:solidFill>
                <a:latin typeface="Times New Roman" panose="02020603050405020304" pitchFamily="18" charset="0"/>
                <a:cs typeface="Times New Roman" panose="02020603050405020304" pitchFamily="18" charset="0"/>
              </a:rPr>
              <a:t>i</a:t>
            </a:r>
            <a:r>
              <a:rPr lang="de-AT" sz="1400" dirty="0">
                <a:solidFill>
                  <a:prstClr val="black"/>
                </a:solidFill>
                <a:latin typeface="Times New Roman" panose="02020603050405020304" pitchFamily="18" charset="0"/>
                <a:cs typeface="Times New Roman" panose="02020603050405020304" pitchFamily="18" charset="0"/>
              </a:rPr>
              <a:t> </a:t>
            </a:r>
            <a:r>
              <a:rPr lang="de-AT" sz="1400" b="1" dirty="0">
                <a:solidFill>
                  <a:prstClr val="black"/>
                </a:solidFill>
                <a:latin typeface="Times New Roman" panose="02020603050405020304" pitchFamily="18" charset="0"/>
                <a:cs typeface="Times New Roman" panose="02020603050405020304" pitchFamily="18" charset="0"/>
              </a:rPr>
              <a:t>= </a:t>
            </a:r>
            <a:r>
              <a:rPr lang="de-AT" b="1" dirty="0">
                <a:solidFill>
                  <a:prstClr val="black"/>
                </a:solidFill>
                <a:latin typeface="Times New Roman" panose="02020603050405020304" pitchFamily="18" charset="0"/>
                <a:cs typeface="Times New Roman" panose="02020603050405020304" pitchFamily="18" charset="0"/>
              </a:rPr>
              <a:t>„–“</a:t>
            </a:r>
            <a:r>
              <a:rPr lang="de-AT" sz="1400" b="1" dirty="0">
                <a:solidFill>
                  <a:prstClr val="black"/>
                </a:solidFill>
                <a:latin typeface="Times New Roman" panose="02020603050405020304" pitchFamily="18" charset="0"/>
                <a:cs typeface="Times New Roman" panose="02020603050405020304" pitchFamily="18" charset="0"/>
              </a:rPr>
              <a:t> </a:t>
            </a:r>
            <a:r>
              <a:rPr lang="de-AT" sz="1400" dirty="0" err="1">
                <a:solidFill>
                  <a:prstClr val="black"/>
                </a:solidFill>
                <a:latin typeface="Times New Roman" panose="02020603050405020304" pitchFamily="18" charset="0"/>
                <a:cs typeface="Times New Roman" panose="02020603050405020304" pitchFamily="18" charset="0"/>
              </a:rPr>
              <a:t>Nd</a:t>
            </a:r>
            <a:r>
              <a:rPr lang="de-AT" sz="1400" dirty="0" err="1">
                <a:solidFill>
                  <a:prstClr val="black"/>
                </a:solidFill>
                <a:latin typeface="Symbol" panose="05050102010706020507" pitchFamily="18" charset="2"/>
                <a:cs typeface="Times New Roman" panose="02020603050405020304" pitchFamily="18" charset="0"/>
              </a:rPr>
              <a:t>F</a:t>
            </a:r>
            <a:r>
              <a:rPr lang="de-AT" sz="1400" dirty="0">
                <a:solidFill>
                  <a:prstClr val="black"/>
                </a:solidFill>
                <a:latin typeface="Times New Roman" panose="02020603050405020304" pitchFamily="18" charset="0"/>
                <a:cs typeface="Times New Roman" panose="02020603050405020304" pitchFamily="18" charset="0"/>
              </a:rPr>
              <a:t>/</a:t>
            </a:r>
            <a:r>
              <a:rPr lang="de-AT" sz="1400" dirty="0" err="1">
                <a:solidFill>
                  <a:prstClr val="black"/>
                </a:solidFill>
                <a:latin typeface="Times New Roman" panose="02020603050405020304" pitchFamily="18" charset="0"/>
                <a:cs typeface="Times New Roman" panose="02020603050405020304" pitchFamily="18" charset="0"/>
              </a:rPr>
              <a:t>dt</a:t>
            </a:r>
            <a:r>
              <a:rPr lang="de-AT" sz="1400" dirty="0">
                <a:solidFill>
                  <a:prstClr val="black"/>
                </a:solidFill>
                <a:latin typeface="Times New Roman" panose="02020603050405020304" pitchFamily="18" charset="0"/>
                <a:cs typeface="Times New Roman" panose="02020603050405020304" pitchFamily="18" charset="0"/>
              </a:rPr>
              <a:t> </a:t>
            </a:r>
            <a:r>
              <a:rPr lang="de-AT" dirty="0">
                <a:solidFill>
                  <a:prstClr val="black"/>
                </a:solidFill>
                <a:latin typeface="Times New Roman" panose="02020603050405020304" pitchFamily="18" charset="0"/>
                <a:cs typeface="Times New Roman" panose="02020603050405020304" pitchFamily="18" charset="0"/>
              </a:rPr>
              <a:t>ausgedrückt wird;</a:t>
            </a:r>
          </a:p>
        </p:txBody>
      </p:sp>
      <p:sp>
        <p:nvSpPr>
          <p:cNvPr id="5" name="Rechteck 4">
            <a:extLst>
              <a:ext uri="{FF2B5EF4-FFF2-40B4-BE49-F238E27FC236}">
                <a16:creationId xmlns:a16="http://schemas.microsoft.com/office/drawing/2014/main" id="{1F0B9182-1B60-4D47-85C5-8FCC9D90F896}"/>
              </a:ext>
            </a:extLst>
          </p:cNvPr>
          <p:cNvSpPr/>
          <p:nvPr/>
        </p:nvSpPr>
        <p:spPr>
          <a:xfrm>
            <a:off x="537027" y="4566093"/>
            <a:ext cx="8251373" cy="1754326"/>
          </a:xfrm>
          <a:prstGeom prst="rect">
            <a:avLst/>
          </a:prstGeom>
        </p:spPr>
        <p:txBody>
          <a:bodyPr wrap="square">
            <a:spAutoFit/>
          </a:bodyPr>
          <a:lstStyle/>
          <a:p>
            <a:pPr marL="577850" indent="-304800">
              <a:buFont typeface="Symbol" charset="2"/>
              <a:buChar char="Þ"/>
            </a:pPr>
            <a:endParaRPr lang="de-AT" dirty="0">
              <a:solidFill>
                <a:prstClr val="black"/>
              </a:solidFill>
              <a:latin typeface="Times New Roman" panose="02020603050405020304" pitchFamily="18" charset="0"/>
              <a:cs typeface="Times New Roman" panose="02020603050405020304" pitchFamily="18" charset="0"/>
            </a:endParaRPr>
          </a:p>
          <a:p>
            <a:pPr marL="577850" indent="-304800">
              <a:buFont typeface="Symbol" charset="2"/>
              <a:buChar char="Þ"/>
            </a:pPr>
            <a:r>
              <a:rPr lang="de-DE" dirty="0">
                <a:solidFill>
                  <a:prstClr val="black"/>
                </a:solidFill>
                <a:latin typeface="Times New Roman" charset="0"/>
                <a:cs typeface="Times New Roman" charset="0"/>
              </a:rPr>
              <a:t>Wird z.B. in der Schleife rechts der (fremde) Fluss stärker, versucht die Induktionswirkung, dies auszugleichen, indem sie die Klemme 1 gegenüber der Klemme 2 auf positives Potential hebt (U</a:t>
            </a:r>
            <a:r>
              <a:rPr lang="de-DE" baseline="-25000" dirty="0">
                <a:solidFill>
                  <a:prstClr val="black"/>
                </a:solidFill>
                <a:latin typeface="Times New Roman" charset="0"/>
                <a:cs typeface="Times New Roman" charset="0"/>
              </a:rPr>
              <a:t>12</a:t>
            </a:r>
            <a:r>
              <a:rPr lang="de-DE" dirty="0">
                <a:solidFill>
                  <a:prstClr val="black"/>
                </a:solidFill>
                <a:latin typeface="Times New Roman" charset="0"/>
                <a:cs typeface="Times New Roman" charset="0"/>
              </a:rPr>
              <a:t>&gt;0), weil dann durch eine eventuelle äußere Verbindung ein Strom fließen könnte, der in der Schleife (Spule, Struktur, …) ein Gegenfeld (nach oben) erzeugt, das die Flussstärkung ausgleicht;</a:t>
            </a:r>
            <a:endParaRPr lang="de-AT" dirty="0">
              <a:solidFill>
                <a:prstClr val="black"/>
              </a:solidFill>
              <a:latin typeface="Times New Roman" panose="02020603050405020304" pitchFamily="18" charset="0"/>
              <a:cs typeface="Times New Roman" panose="02020603050405020304" pitchFamily="18" charset="0"/>
            </a:endParaRPr>
          </a:p>
        </p:txBody>
      </p:sp>
      <p:pic>
        <p:nvPicPr>
          <p:cNvPr id="15" name="Bild 15">
            <a:extLst>
              <a:ext uri="{FF2B5EF4-FFF2-40B4-BE49-F238E27FC236}">
                <a16:creationId xmlns:a16="http://schemas.microsoft.com/office/drawing/2014/main" id="{F61D385F-F64D-49CC-91DF-011FB06BDBBA}"/>
              </a:ext>
            </a:extLst>
          </p:cNvPr>
          <p:cNvPicPr>
            <a:picLocks noChangeAspect="1"/>
          </p:cNvPicPr>
          <p:nvPr/>
        </p:nvPicPr>
        <p:blipFill rotWithShape="1">
          <a:blip r:embed="rId4">
            <a:extLst>
              <a:ext uri="{28A0092B-C50C-407E-A947-70E740481C1C}">
                <a14:useLocalDpi xmlns:a14="http://schemas.microsoft.com/office/drawing/2010/main" val="0"/>
              </a:ext>
            </a:extLst>
          </a:blip>
          <a:srcRect t="14435" r="4879" b="7384"/>
          <a:stretch/>
        </p:blipFill>
        <p:spPr>
          <a:xfrm rot="5400000">
            <a:off x="10178178" y="3853743"/>
            <a:ext cx="790386" cy="866169"/>
          </a:xfrm>
          <a:prstGeom prst="rect">
            <a:avLst/>
          </a:prstGeom>
        </p:spPr>
      </p:pic>
    </p:spTree>
    <p:extLst>
      <p:ext uri="{BB962C8B-B14F-4D97-AF65-F5344CB8AC3E}">
        <p14:creationId xmlns:p14="http://schemas.microsoft.com/office/powerpoint/2010/main" val="17708505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 14"/>
          <p:cNvPicPr>
            <a:picLocks noChangeAspect="1"/>
          </p:cNvPicPr>
          <p:nvPr/>
        </p:nvPicPr>
        <p:blipFill>
          <a:blip r:embed="rId2"/>
          <a:stretch>
            <a:fillRect/>
          </a:stretch>
        </p:blipFill>
        <p:spPr>
          <a:xfrm rot="5400000">
            <a:off x="8482561" y="3825852"/>
            <a:ext cx="1812660" cy="3212663"/>
          </a:xfrm>
          <a:prstGeom prst="rect">
            <a:avLst/>
          </a:prstGeom>
        </p:spPr>
      </p:pic>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28" y="1427020"/>
            <a:ext cx="6932961" cy="838750"/>
          </a:xfrm>
        </p:spPr>
        <p:txBody>
          <a:bodyPr>
            <a:noAutofit/>
          </a:bodyPr>
          <a:lstStyle/>
          <a:p>
            <a:pPr marL="285750" indent="-285750" algn="l">
              <a:buFontTx/>
              <a:buChar char="-"/>
            </a:pPr>
            <a:r>
              <a:rPr lang="de-AT" sz="1800" dirty="0">
                <a:solidFill>
                  <a:prstClr val="black"/>
                </a:solidFill>
                <a:latin typeface="Times New Roman" panose="02020603050405020304" pitchFamily="18" charset="0"/>
                <a:cs typeface="Times New Roman" panose="02020603050405020304" pitchFamily="18" charset="0"/>
              </a:rPr>
              <a:t>Nach </a:t>
            </a:r>
            <a:r>
              <a:rPr lang="de-AT" sz="2000" dirty="0" err="1">
                <a:solidFill>
                  <a:prstClr val="black"/>
                </a:solidFill>
                <a:latin typeface="Times New Roman" panose="02020603050405020304" pitchFamily="18" charset="0"/>
                <a:cs typeface="Times New Roman" panose="02020603050405020304" pitchFamily="18" charset="0"/>
              </a:rPr>
              <a:t>U</a:t>
            </a:r>
            <a:r>
              <a:rPr lang="de-AT" sz="2000" baseline="-25000" dirty="0" err="1">
                <a:solidFill>
                  <a:prstClr val="black"/>
                </a:solidFill>
                <a:latin typeface="Times New Roman" panose="02020603050405020304" pitchFamily="18" charset="0"/>
                <a:cs typeface="Times New Roman" panose="02020603050405020304" pitchFamily="18" charset="0"/>
              </a:rPr>
              <a:t>i</a:t>
            </a:r>
            <a:r>
              <a:rPr lang="de-AT" sz="2000" baseline="-25000" dirty="0">
                <a:solidFill>
                  <a:prstClr val="black"/>
                </a:solidFill>
                <a:latin typeface="Times New Roman" panose="02020603050405020304" pitchFamily="18" charset="0"/>
                <a:cs typeface="Times New Roman" panose="02020603050405020304" pitchFamily="18" charset="0"/>
              </a:rPr>
              <a:t> </a:t>
            </a:r>
            <a:r>
              <a:rPr lang="de-AT" sz="2000" dirty="0">
                <a:solidFill>
                  <a:prstClr val="black"/>
                </a:solidFill>
                <a:latin typeface="Times New Roman" panose="02020603050405020304" pitchFamily="18" charset="0"/>
                <a:cs typeface="Times New Roman" panose="02020603050405020304" pitchFamily="18" charset="0"/>
              </a:rPr>
              <a:t>= </a:t>
            </a:r>
            <a:r>
              <a:rPr lang="de-AT" sz="1200" dirty="0">
                <a:solidFill>
                  <a:prstClr val="black"/>
                </a:solidFill>
                <a:latin typeface="Times New Roman" panose="02020603050405020304" pitchFamily="18" charset="0"/>
                <a:cs typeface="Times New Roman" panose="02020603050405020304" pitchFamily="18" charset="0"/>
              </a:rPr>
              <a:t>(N*) </a:t>
            </a:r>
            <a:r>
              <a:rPr lang="de-AT" sz="2000" dirty="0" err="1">
                <a:solidFill>
                  <a:prstClr val="black"/>
                </a:solidFill>
                <a:latin typeface="Times New Roman" panose="02020603050405020304" pitchFamily="18" charset="0"/>
                <a:cs typeface="Times New Roman" panose="02020603050405020304" pitchFamily="18" charset="0"/>
              </a:rPr>
              <a:t>d</a:t>
            </a:r>
            <a:r>
              <a:rPr lang="de-AT" sz="2000" dirty="0" err="1">
                <a:solidFill>
                  <a:prstClr val="black"/>
                </a:solidFill>
                <a:latin typeface="Symbol" panose="05050102010706020507" pitchFamily="18" charset="2"/>
                <a:cs typeface="Times New Roman" panose="02020603050405020304" pitchFamily="18" charset="0"/>
              </a:rPr>
              <a:t>F</a:t>
            </a:r>
            <a:r>
              <a:rPr lang="de-AT" sz="2000" dirty="0">
                <a:solidFill>
                  <a:prstClr val="black"/>
                </a:solidFill>
                <a:latin typeface="Times New Roman" panose="02020603050405020304" pitchFamily="18" charset="0"/>
                <a:cs typeface="Times New Roman" panose="02020603050405020304" pitchFamily="18" charset="0"/>
              </a:rPr>
              <a:t>/</a:t>
            </a:r>
            <a:r>
              <a:rPr lang="de-AT" sz="2000" dirty="0" err="1">
                <a:solidFill>
                  <a:prstClr val="black"/>
                </a:solidFill>
                <a:latin typeface="Times New Roman" panose="02020603050405020304" pitchFamily="18" charset="0"/>
                <a:cs typeface="Times New Roman" panose="02020603050405020304" pitchFamily="18" charset="0"/>
              </a:rPr>
              <a:t>dt</a:t>
            </a:r>
            <a:r>
              <a:rPr lang="de-AT" sz="1800" dirty="0">
                <a:solidFill>
                  <a:prstClr val="black"/>
                </a:solidFill>
                <a:latin typeface="Times New Roman" panose="02020603050405020304" pitchFamily="18" charset="0"/>
                <a:cs typeface="Times New Roman" panose="02020603050405020304" pitchFamily="18" charset="0"/>
              </a:rPr>
              <a:t> wird also bei einer Flussänderung eine Spannung erzeugt, die, wenn möglich, zu einem Strom führt, der ein Gegenfeld erzeugt, das die Flussänderung zu kompensieren versucht;</a:t>
            </a: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2021</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Transfer Zentrum Weiz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29" y="762002"/>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AT" sz="2800" dirty="0">
                <a:solidFill>
                  <a:prstClr val="black"/>
                </a:solidFill>
                <a:latin typeface="Times New Roman" panose="02020603050405020304" pitchFamily="18" charset="0"/>
                <a:cs typeface="Times New Roman" panose="02020603050405020304" pitchFamily="18" charset="0"/>
              </a:rPr>
              <a:t>Magnetische Kraft- und Induktionswirkungen - Wirbelströme</a:t>
            </a:r>
            <a:endParaRPr kumimoji="0" lang="de-AT"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 name="Foliennummernplatzhalter 6">
            <a:extLst>
              <a:ext uri="{FF2B5EF4-FFF2-40B4-BE49-F238E27FC236}">
                <a16:creationId xmlns:a16="http://schemas.microsoft.com/office/drawing/2014/main" id="{33795DA2-1CF0-44F4-B70D-B94C2E678C74}"/>
              </a:ext>
            </a:extLst>
          </p:cNvPr>
          <p:cNvSpPr>
            <a:spLocks noGrp="1"/>
          </p:cNvSpPr>
          <p:nvPr>
            <p:ph type="sldNum" sz="quarter" idx="12"/>
          </p:nvPr>
        </p:nvSpPr>
        <p:spPr>
          <a:xfrm>
            <a:off x="8284027" y="6356350"/>
            <a:ext cx="3240315" cy="365125"/>
          </a:xfrm>
        </p:spPr>
        <p:txBody>
          <a:bodyPr/>
          <a:lstStyle/>
          <a:p>
            <a:r>
              <a:rPr lang="de-AT" dirty="0"/>
              <a:t>3. Magnetisches Feld, Folie </a:t>
            </a:r>
            <a:fld id="{7E725991-9698-40AD-BC4D-4702C78B2D3B}" type="slidenum">
              <a:rPr lang="de-AT"/>
              <a:pPr/>
              <a:t>16</a:t>
            </a:fld>
            <a:endParaRPr lang="de-AT" dirty="0"/>
          </a:p>
        </p:txBody>
      </p:sp>
      <p:sp>
        <p:nvSpPr>
          <p:cNvPr id="10" name="Rechteck 9"/>
          <p:cNvSpPr/>
          <p:nvPr/>
        </p:nvSpPr>
        <p:spPr>
          <a:xfrm>
            <a:off x="537027" y="2327840"/>
            <a:ext cx="6932961" cy="2585323"/>
          </a:xfrm>
          <a:prstGeom prst="rect">
            <a:avLst/>
          </a:prstGeom>
        </p:spPr>
        <p:txBody>
          <a:bodyPr wrap="square">
            <a:spAutoFit/>
          </a:bodyPr>
          <a:lstStyle/>
          <a:p>
            <a:pPr marL="577850" indent="-304800">
              <a:buFont typeface="Symbol" charset="2"/>
              <a:buChar char="Þ"/>
            </a:pPr>
            <a:r>
              <a:rPr lang="de-DE" dirty="0">
                <a:latin typeface="Times New Roman" charset="0"/>
                <a:ea typeface="Times New Roman" charset="0"/>
                <a:cs typeface="Times New Roman" charset="0"/>
              </a:rPr>
              <a:t>Auch Eisen, jenes Material, das zur Führung des Flusses und Verstärkung der magnetischen Wirkungen verwendet wird, ist ein metallischer Leiter, in ihm können sich daher diese Kompensationsströme, die Wirbelströme, ausbilden;</a:t>
            </a:r>
          </a:p>
          <a:p>
            <a:pPr marL="577850" indent="-304800">
              <a:buFont typeface="Symbol" charset="2"/>
              <a:buChar char="Þ"/>
            </a:pPr>
            <a:endParaRPr lang="de-DE" sz="1200" dirty="0">
              <a:latin typeface="Times New Roman" charset="0"/>
              <a:ea typeface="Times New Roman" charset="0"/>
              <a:cs typeface="Times New Roman" charset="0"/>
            </a:endParaRPr>
          </a:p>
          <a:p>
            <a:pPr marL="577850" indent="-304800">
              <a:buFont typeface="Symbol" charset="2"/>
              <a:buChar char="Þ"/>
            </a:pPr>
            <a:r>
              <a:rPr lang="de-AT" dirty="0">
                <a:latin typeface="Times New Roman" charset="0"/>
                <a:ea typeface="Times New Roman" charset="0"/>
                <a:cs typeface="Times New Roman" charset="0"/>
              </a:rPr>
              <a:t>Daher müssen alle Magnetsysteme, die Wechselfeldern ausgesetzt sind, und bei denen Wirbelströme nicht erwünscht sind, geblecht ausgeführt werden, diese Bleche sind meist einseitig elektrisch isoliert, um die Ausbildung großflächiger Ströme zu verhindern;</a:t>
            </a:r>
            <a:br>
              <a:rPr lang="de-AT" dirty="0">
                <a:solidFill>
                  <a:prstClr val="black"/>
                </a:solidFill>
                <a:latin typeface="Times New Roman" panose="02020603050405020304" pitchFamily="18" charset="0"/>
                <a:cs typeface="Times New Roman" panose="02020603050405020304" pitchFamily="18" charset="0"/>
              </a:rPr>
            </a:br>
            <a:endParaRPr lang="de-AT" sz="600" dirty="0">
              <a:solidFill>
                <a:prstClr val="black"/>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Rechteck 6">
                <a:extLst>
                  <a:ext uri="{FF2B5EF4-FFF2-40B4-BE49-F238E27FC236}">
                    <a16:creationId xmlns:a16="http://schemas.microsoft.com/office/drawing/2014/main" id="{635F3943-0129-45FD-A8B7-17979E6FC657}"/>
                  </a:ext>
                </a:extLst>
              </p:cNvPr>
              <p:cNvSpPr/>
              <p:nvPr/>
            </p:nvSpPr>
            <p:spPr>
              <a:xfrm>
                <a:off x="706731" y="4896858"/>
                <a:ext cx="6763258" cy="1536639"/>
              </a:xfrm>
              <a:prstGeom prst="rect">
                <a:avLst/>
              </a:prstGeom>
            </p:spPr>
            <p:txBody>
              <a:bodyPr wrap="square">
                <a:spAutoFit/>
              </a:bodyPr>
              <a:lstStyle/>
              <a:p>
                <a:pPr marL="285750" indent="-285750">
                  <a:buFontTx/>
                  <a:buChar char="-"/>
                </a:pPr>
                <a:r>
                  <a:rPr lang="de-AT" dirty="0">
                    <a:solidFill>
                      <a:prstClr val="black"/>
                    </a:solidFill>
                    <a:latin typeface="Times New Roman" panose="02020603050405020304" pitchFamily="18" charset="0"/>
                    <a:cs typeface="Times New Roman" panose="02020603050405020304" pitchFamily="18" charset="0"/>
                  </a:rPr>
                  <a:t>Für Erwärmungszwecke sind Wirbelströme jedoch erwünscht, ebenso bei Wirbelstrombremsen, die typisch aus Bremsmagnet-kreisen und darin rotierenden metallischen Scheiben bestehen, in denen bei jedem Ein- und Austritt ins Feld durch Spannungs-induktion Ströme entstehen, die mit </a:t>
                </a:r>
                <a14:m>
                  <m:oMath xmlns:m="http://schemas.openxmlformats.org/officeDocument/2006/math">
                    <m:acc>
                      <m:accPr>
                        <m:chr m:val="⃗"/>
                        <m:ctrlPr>
                          <a:rPr lang="de-AT" i="1" smtClean="0">
                            <a:solidFill>
                              <a:prstClr val="black"/>
                            </a:solidFill>
                            <a:latin typeface="Cambria Math" panose="02040503050406030204" pitchFamily="18" charset="0"/>
                            <a:cs typeface="Times New Roman" panose="02020603050405020304" pitchFamily="18" charset="0"/>
                          </a:rPr>
                        </m:ctrlPr>
                      </m:accPr>
                      <m:e>
                        <m:r>
                          <m:rPr>
                            <m:nor/>
                          </m:rPr>
                          <a:rPr lang="de-AT" b="0" i="0" smtClean="0">
                            <a:solidFill>
                              <a:prstClr val="black"/>
                            </a:solidFill>
                            <a:latin typeface="Cambria Math" charset="0"/>
                            <a:cs typeface="Times New Roman" panose="02020603050405020304" pitchFamily="18" charset="0"/>
                          </a:rPr>
                          <m:t>I</m:t>
                        </m:r>
                      </m:e>
                    </m:acc>
                    <m:r>
                      <m:rPr>
                        <m:nor/>
                      </m:rPr>
                      <a:rPr lang="de-AT" b="0" i="0" smtClean="0">
                        <a:solidFill>
                          <a:prstClr val="black"/>
                        </a:solidFill>
                        <a:latin typeface="Cambria Math" charset="0"/>
                        <a:cs typeface="Times New Roman" panose="02020603050405020304" pitchFamily="18" charset="0"/>
                      </a:rPr>
                      <m:t>x</m:t>
                    </m:r>
                    <m:acc>
                      <m:accPr>
                        <m:chr m:val="⃗"/>
                        <m:ctrlPr>
                          <a:rPr lang="de-AT" b="0" i="1" smtClean="0">
                            <a:solidFill>
                              <a:prstClr val="black"/>
                            </a:solidFill>
                            <a:latin typeface="Cambria Math" panose="02040503050406030204" pitchFamily="18" charset="0"/>
                            <a:cs typeface="Times New Roman" panose="02020603050405020304" pitchFamily="18" charset="0"/>
                          </a:rPr>
                        </m:ctrlPr>
                      </m:accPr>
                      <m:e>
                        <m:r>
                          <m:rPr>
                            <m:nor/>
                          </m:rPr>
                          <a:rPr lang="de-AT" b="0" i="0" smtClean="0">
                            <a:solidFill>
                              <a:prstClr val="black"/>
                            </a:solidFill>
                            <a:latin typeface="Cambria Math" charset="0"/>
                            <a:cs typeface="Times New Roman" panose="02020603050405020304" pitchFamily="18" charset="0"/>
                          </a:rPr>
                          <m:t>B</m:t>
                        </m:r>
                      </m:e>
                    </m:acc>
                  </m:oMath>
                </a14:m>
                <a:r>
                  <a:rPr lang="de-AT" dirty="0">
                    <a:solidFill>
                      <a:prstClr val="black"/>
                    </a:solidFill>
                    <a:latin typeface="Times New Roman" panose="02020603050405020304" pitchFamily="18" charset="0"/>
                    <a:cs typeface="Times New Roman" panose="02020603050405020304" pitchFamily="18" charset="0"/>
                  </a:rPr>
                  <a:t> Bremskräfte erzeugen;</a:t>
                </a:r>
              </a:p>
            </p:txBody>
          </p:sp>
        </mc:Choice>
        <mc:Fallback xmlns="">
          <p:sp>
            <p:nvSpPr>
              <p:cNvPr id="7" name="Rechteck 6">
                <a:extLst>
                  <a:ext uri="{FF2B5EF4-FFF2-40B4-BE49-F238E27FC236}">
                    <a16:creationId xmlns:a16="http://schemas.microsoft.com/office/drawing/2014/main" xmlns="" id="{635F3943-0129-45FD-A8B7-17979E6FC657}"/>
                  </a:ext>
                </a:extLst>
              </p:cNvPr>
              <p:cNvSpPr>
                <a:spLocks noRot="1" noChangeAspect="1" noMove="1" noResize="1" noEditPoints="1" noAdjustHandles="1" noChangeArrowheads="1" noChangeShapeType="1" noTextEdit="1"/>
              </p:cNvSpPr>
              <p:nvPr/>
            </p:nvSpPr>
            <p:spPr>
              <a:xfrm>
                <a:off x="706731" y="4896858"/>
                <a:ext cx="6763258" cy="1536639"/>
              </a:xfrm>
              <a:prstGeom prst="rect">
                <a:avLst/>
              </a:prstGeom>
              <a:blipFill rotWithShape="0">
                <a:blip r:embed="rId3"/>
                <a:stretch>
                  <a:fillRect l="-631" t="-1984" b="-3968"/>
                </a:stretch>
              </a:blipFill>
            </p:spPr>
            <p:txBody>
              <a:bodyPr/>
              <a:lstStyle/>
              <a:p>
                <a:r>
                  <a:rPr lang="de-DE">
                    <a:noFill/>
                  </a:rPr>
                  <a:t> </a:t>
                </a:r>
              </a:p>
            </p:txBody>
          </p:sp>
        </mc:Fallback>
      </mc:AlternateContent>
      <p:pic>
        <p:nvPicPr>
          <p:cNvPr id="14" name="Bild 13"/>
          <p:cNvPicPr>
            <a:picLocks noChangeAspect="1"/>
          </p:cNvPicPr>
          <p:nvPr/>
        </p:nvPicPr>
        <p:blipFill>
          <a:blip r:embed="rId4"/>
          <a:stretch>
            <a:fillRect/>
          </a:stretch>
        </p:blipFill>
        <p:spPr>
          <a:xfrm>
            <a:off x="8212688" y="1405391"/>
            <a:ext cx="3311654" cy="3043316"/>
          </a:xfrm>
          <a:prstGeom prst="rect">
            <a:avLst/>
          </a:prstGeom>
        </p:spPr>
      </p:pic>
    </p:spTree>
    <p:extLst>
      <p:ext uri="{BB962C8B-B14F-4D97-AF65-F5344CB8AC3E}">
        <p14:creationId xmlns:p14="http://schemas.microsoft.com/office/powerpoint/2010/main" val="14856669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482AA25F-A5F5-483B-8662-1B8E1CC998C2}"/>
              </a:ext>
            </a:extLst>
          </p:cNvPr>
          <p:cNvPicPr>
            <a:picLocks noChangeAspect="1"/>
          </p:cNvPicPr>
          <p:nvPr/>
        </p:nvPicPr>
        <p:blipFill rotWithShape="1">
          <a:blip r:embed="rId2"/>
          <a:srcRect l="3678"/>
          <a:stretch/>
        </p:blipFill>
        <p:spPr>
          <a:xfrm>
            <a:off x="6095999" y="2842743"/>
            <a:ext cx="5428343" cy="3338638"/>
          </a:xfrm>
          <a:prstGeom prst="rect">
            <a:avLst/>
          </a:prstGeom>
        </p:spPr>
      </p:pic>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28" y="1427328"/>
            <a:ext cx="10987314" cy="1362615"/>
          </a:xfrm>
        </p:spPr>
        <p:txBody>
          <a:bodyPr>
            <a:noAutofit/>
          </a:bodyPr>
          <a:lstStyle/>
          <a:p>
            <a:pPr marL="342900" indent="-342900" algn="l">
              <a:buFontTx/>
              <a:buChar char="-"/>
            </a:pPr>
            <a:r>
              <a:rPr lang="de-AT" sz="2000" b="1" u="sng" dirty="0">
                <a:solidFill>
                  <a:prstClr val="black"/>
                </a:solidFill>
                <a:latin typeface="Times New Roman" panose="02020603050405020304" pitchFamily="18" charset="0"/>
                <a:cs typeface="Times New Roman" panose="02020603050405020304" pitchFamily="18" charset="0"/>
              </a:rPr>
              <a:t>Ruhinduktion:</a:t>
            </a:r>
            <a:br>
              <a:rPr lang="de-AT" sz="2000" b="1" u="sng" dirty="0">
                <a:solidFill>
                  <a:prstClr val="black"/>
                </a:solidFill>
                <a:latin typeface="Times New Roman" panose="02020603050405020304" pitchFamily="18" charset="0"/>
                <a:cs typeface="Times New Roman" panose="02020603050405020304" pitchFamily="18" charset="0"/>
              </a:rPr>
            </a:br>
            <a:br>
              <a:rPr lang="de-AT" sz="1200" dirty="0">
                <a:solidFill>
                  <a:prstClr val="black"/>
                </a:solidFill>
                <a:latin typeface="Times New Roman" panose="02020603050405020304" pitchFamily="18" charset="0"/>
                <a:cs typeface="Times New Roman" panose="02020603050405020304" pitchFamily="18" charset="0"/>
              </a:rPr>
            </a:br>
            <a:r>
              <a:rPr lang="de-DE" sz="1800" dirty="0">
                <a:solidFill>
                  <a:prstClr val="black"/>
                </a:solidFill>
                <a:latin typeface="Times New Roman" panose="02020603050405020304" pitchFamily="18" charset="0"/>
                <a:cs typeface="Times New Roman" panose="02020603050405020304" pitchFamily="18" charset="0"/>
              </a:rPr>
              <a:t>E</a:t>
            </a:r>
            <a:r>
              <a:rPr lang="de-DE" sz="1800" dirty="0">
                <a:latin typeface="Times New Roman" panose="02020603050405020304" pitchFamily="18" charset="0"/>
              </a:rPr>
              <a:t>in äußeres Magnetfeld durchdringt eine unbewegte Leiteranordnung und ändert sich zeitlich;</a:t>
            </a:r>
            <a:br>
              <a:rPr lang="de-DE" sz="1800" dirty="0">
                <a:latin typeface="Times New Roman" panose="02020603050405020304" pitchFamily="18" charset="0"/>
              </a:rPr>
            </a:br>
            <a:endParaRPr lang="de-DE" sz="600" dirty="0">
              <a:latin typeface="Times New Roman" panose="02020603050405020304" pitchFamily="18" charset="0"/>
            </a:endParaRPr>
          </a:p>
          <a:p>
            <a:pPr marL="285750" indent="-285750" algn="l">
              <a:buFont typeface="Symbol" panose="05050102010706020507" pitchFamily="18" charset="2"/>
              <a:buChar char="Þ"/>
            </a:pPr>
            <a:r>
              <a:rPr lang="de-DE" sz="1800" dirty="0">
                <a:latin typeface="Times New Roman" panose="02020603050405020304" pitchFamily="18" charset="0"/>
              </a:rPr>
              <a:t>Dieser Effekt wird bei Transformatoren bewusst benutzt, er tritt in der gesamten Elektrotechnik und Elektronik teilweise unerwünscht auf und muss durch Schirmungsmaßnahmen bekämpft werden;</a:t>
            </a: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2021</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Transfer Zentrum Weiz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29" y="762002"/>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AT" sz="2800" dirty="0">
                <a:solidFill>
                  <a:prstClr val="black"/>
                </a:solidFill>
                <a:latin typeface="Times New Roman" panose="02020603050405020304" pitchFamily="18" charset="0"/>
                <a:cs typeface="Times New Roman" panose="02020603050405020304" pitchFamily="18" charset="0"/>
              </a:rPr>
              <a:t>Magnetische Kraft- und Induktionswirkungen - Induktionsarten</a:t>
            </a:r>
            <a:endParaRPr kumimoji="0" lang="de-AT"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 name="Foliennummernplatzhalter 6">
            <a:extLst>
              <a:ext uri="{FF2B5EF4-FFF2-40B4-BE49-F238E27FC236}">
                <a16:creationId xmlns:a16="http://schemas.microsoft.com/office/drawing/2014/main" id="{33795DA2-1CF0-44F4-B70D-B94C2E678C74}"/>
              </a:ext>
            </a:extLst>
          </p:cNvPr>
          <p:cNvSpPr>
            <a:spLocks noGrp="1"/>
          </p:cNvSpPr>
          <p:nvPr>
            <p:ph type="sldNum" sz="quarter" idx="12"/>
          </p:nvPr>
        </p:nvSpPr>
        <p:spPr>
          <a:xfrm>
            <a:off x="8284027" y="6356350"/>
            <a:ext cx="3240315" cy="365125"/>
          </a:xfrm>
        </p:spPr>
        <p:txBody>
          <a:bodyPr/>
          <a:lstStyle/>
          <a:p>
            <a:r>
              <a:rPr lang="de-AT" dirty="0"/>
              <a:t>3. Magnetisches Feld, Folie </a:t>
            </a:r>
            <a:fld id="{7E725991-9698-40AD-BC4D-4702C78B2D3B}" type="slidenum">
              <a:rPr lang="de-AT"/>
              <a:pPr/>
              <a:t>17</a:t>
            </a:fld>
            <a:endParaRPr lang="de-AT" dirty="0"/>
          </a:p>
        </p:txBody>
      </p:sp>
      <p:sp>
        <p:nvSpPr>
          <p:cNvPr id="10" name="Rechteck 9"/>
          <p:cNvSpPr/>
          <p:nvPr/>
        </p:nvSpPr>
        <p:spPr>
          <a:xfrm>
            <a:off x="537028" y="3139882"/>
            <a:ext cx="5686351" cy="3231654"/>
          </a:xfrm>
          <a:prstGeom prst="rect">
            <a:avLst/>
          </a:prstGeom>
        </p:spPr>
        <p:txBody>
          <a:bodyPr wrap="square">
            <a:spAutoFit/>
          </a:bodyPr>
          <a:lstStyle/>
          <a:p>
            <a:pPr marL="285750" indent="-285750">
              <a:buFontTx/>
              <a:buChar char="-"/>
            </a:pPr>
            <a:r>
              <a:rPr lang="de-DE" b="1" dirty="0">
                <a:latin typeface="Times New Roman" panose="02020603050405020304" pitchFamily="18" charset="0"/>
              </a:rPr>
              <a:t>Transformator (Übertrager):</a:t>
            </a:r>
            <a:endParaRPr lang="de-DE" dirty="0">
              <a:latin typeface="Times New Roman" panose="02020603050405020304" pitchFamily="18" charset="0"/>
            </a:endParaRPr>
          </a:p>
          <a:p>
            <a:endParaRPr lang="de-DE" sz="600" dirty="0">
              <a:latin typeface="Times New Roman" panose="02020603050405020304" pitchFamily="18" charset="0"/>
            </a:endParaRPr>
          </a:p>
          <a:p>
            <a:pPr marL="360363" indent="-360363">
              <a:buFont typeface="Symbol" panose="05050102010706020507" pitchFamily="18" charset="2"/>
              <a:buChar char="Þ"/>
            </a:pPr>
            <a:r>
              <a:rPr lang="de-DE" dirty="0">
                <a:latin typeface="Times New Roman" panose="02020603050405020304" pitchFamily="18" charset="0"/>
              </a:rPr>
              <a:t>Anschluss „primär“ bzw. „oberspannungsseitig“ z.B. an Netzspannung U</a:t>
            </a:r>
            <a:r>
              <a:rPr lang="de-DE" sz="1050" dirty="0">
                <a:latin typeface="Times New Roman" panose="02020603050405020304" pitchFamily="18" charset="0"/>
              </a:rPr>
              <a:t>1 </a:t>
            </a:r>
            <a:r>
              <a:rPr lang="de-DE" dirty="0">
                <a:latin typeface="Times New Roman" panose="02020603050405020304" pitchFamily="18" charset="0"/>
              </a:rPr>
              <a:t>(mit Frequenz f</a:t>
            </a:r>
            <a:r>
              <a:rPr lang="de-DE" sz="1050" dirty="0">
                <a:latin typeface="Times New Roman" panose="02020603050405020304" pitchFamily="18" charset="0"/>
              </a:rPr>
              <a:t>1</a:t>
            </a:r>
            <a:r>
              <a:rPr lang="de-DE" dirty="0">
                <a:latin typeface="Times New Roman" panose="02020603050405020304" pitchFamily="18" charset="0"/>
              </a:rPr>
              <a:t>) führt zu Eisenfluss nach U</a:t>
            </a:r>
            <a:r>
              <a:rPr lang="de-DE" sz="1050" dirty="0">
                <a:latin typeface="Times New Roman" panose="02020603050405020304" pitchFamily="18" charset="0"/>
              </a:rPr>
              <a:t>1 </a:t>
            </a:r>
            <a:r>
              <a:rPr lang="de-DE" dirty="0">
                <a:latin typeface="Times New Roman" panose="02020603050405020304" pitchFamily="18" charset="0"/>
              </a:rPr>
              <a:t>= N</a:t>
            </a:r>
            <a:r>
              <a:rPr lang="de-DE" sz="1050" dirty="0">
                <a:latin typeface="Times New Roman" panose="02020603050405020304" pitchFamily="18" charset="0"/>
              </a:rPr>
              <a:t>1</a:t>
            </a:r>
            <a:r>
              <a:rPr lang="de-DE" dirty="0">
                <a:latin typeface="Symbol" panose="05050102010706020507" pitchFamily="18" charset="2"/>
              </a:rPr>
              <a:t>*</a:t>
            </a:r>
            <a:r>
              <a:rPr lang="de-DE" dirty="0" err="1">
                <a:latin typeface="Times New Roman" panose="02020603050405020304" pitchFamily="18" charset="0"/>
              </a:rPr>
              <a:t>d</a:t>
            </a:r>
            <a:r>
              <a:rPr lang="de-DE" dirty="0" err="1">
                <a:latin typeface="Symbol" panose="05050102010706020507" pitchFamily="18" charset="2"/>
              </a:rPr>
              <a:t>F</a:t>
            </a:r>
            <a:r>
              <a:rPr lang="de-DE" dirty="0">
                <a:latin typeface="Times New Roman" panose="02020603050405020304" pitchFamily="18" charset="0"/>
              </a:rPr>
              <a:t>/</a:t>
            </a:r>
            <a:r>
              <a:rPr lang="de-DE" dirty="0" err="1">
                <a:latin typeface="Times New Roman" panose="02020603050405020304" pitchFamily="18" charset="0"/>
              </a:rPr>
              <a:t>dt</a:t>
            </a:r>
            <a:r>
              <a:rPr lang="de-DE" dirty="0">
                <a:latin typeface="Times New Roman" panose="02020603050405020304" pitchFamily="18" charset="0"/>
              </a:rPr>
              <a:t>;</a:t>
            </a:r>
          </a:p>
          <a:p>
            <a:pPr marL="360363" indent="-360363">
              <a:buFont typeface="Symbol" panose="05050102010706020507" pitchFamily="18" charset="2"/>
              <a:buChar char="Þ"/>
            </a:pPr>
            <a:endParaRPr lang="de-DE" sz="600" dirty="0">
              <a:latin typeface="Times New Roman" panose="02020603050405020304" pitchFamily="18" charset="0"/>
            </a:endParaRPr>
          </a:p>
          <a:p>
            <a:pPr marL="360363" indent="-360363"/>
            <a:r>
              <a:rPr lang="de-DE" dirty="0">
                <a:latin typeface="Times New Roman" panose="02020603050405020304" pitchFamily="18" charset="0"/>
              </a:rPr>
              <a:t>=&gt; Dieser Fluss erzeugt „unterspannungsseitig“ eine induzierte Spannung U</a:t>
            </a:r>
            <a:r>
              <a:rPr lang="de-DE" sz="1050" dirty="0">
                <a:latin typeface="Times New Roman" panose="02020603050405020304" pitchFamily="18" charset="0"/>
              </a:rPr>
              <a:t>2 </a:t>
            </a:r>
            <a:r>
              <a:rPr lang="de-DE" dirty="0">
                <a:latin typeface="Times New Roman" panose="02020603050405020304" pitchFamily="18" charset="0"/>
              </a:rPr>
              <a:t>nach U</a:t>
            </a:r>
            <a:r>
              <a:rPr lang="de-DE" sz="1050" dirty="0">
                <a:latin typeface="Times New Roman" panose="02020603050405020304" pitchFamily="18" charset="0"/>
              </a:rPr>
              <a:t>2 </a:t>
            </a:r>
            <a:r>
              <a:rPr lang="de-DE" dirty="0">
                <a:latin typeface="Times New Roman" panose="02020603050405020304" pitchFamily="18" charset="0"/>
              </a:rPr>
              <a:t>= N</a:t>
            </a:r>
            <a:r>
              <a:rPr lang="de-DE" sz="1050" dirty="0">
                <a:latin typeface="Times New Roman" panose="02020603050405020304" pitchFamily="18" charset="0"/>
              </a:rPr>
              <a:t>2</a:t>
            </a:r>
            <a:r>
              <a:rPr lang="de-DE" dirty="0">
                <a:latin typeface="Symbol" panose="05050102010706020507" pitchFamily="18" charset="2"/>
              </a:rPr>
              <a:t>*</a:t>
            </a:r>
            <a:r>
              <a:rPr lang="de-DE" dirty="0" err="1">
                <a:latin typeface="Times New Roman" panose="02020603050405020304" pitchFamily="18" charset="0"/>
              </a:rPr>
              <a:t>d</a:t>
            </a:r>
            <a:r>
              <a:rPr lang="de-DE" dirty="0" err="1">
                <a:latin typeface="Symbol" panose="05050102010706020507" pitchFamily="18" charset="2"/>
              </a:rPr>
              <a:t>F</a:t>
            </a:r>
            <a:r>
              <a:rPr lang="de-DE" dirty="0">
                <a:latin typeface="Times New Roman" panose="02020603050405020304" pitchFamily="18" charset="0"/>
              </a:rPr>
              <a:t>/</a:t>
            </a:r>
            <a:r>
              <a:rPr lang="de-DE" dirty="0" err="1">
                <a:latin typeface="Times New Roman" panose="02020603050405020304" pitchFamily="18" charset="0"/>
              </a:rPr>
              <a:t>dt</a:t>
            </a:r>
            <a:r>
              <a:rPr lang="de-DE" dirty="0">
                <a:latin typeface="Times New Roman" panose="02020603050405020304" pitchFamily="18" charset="0"/>
              </a:rPr>
              <a:t>;</a:t>
            </a:r>
          </a:p>
          <a:p>
            <a:pPr marL="360363" indent="-360363"/>
            <a:r>
              <a:rPr lang="de-DE" sz="1200" dirty="0">
                <a:latin typeface="Times New Roman" panose="02020603050405020304" pitchFamily="18" charset="0"/>
              </a:rPr>
              <a:t>	Die in der Realität unvermeidlichen Streuflüsse sind zumeist sehr klein und für die Erklärung der prinzipiellen </a:t>
            </a:r>
            <a:r>
              <a:rPr lang="de-AT" sz="1200" dirty="0">
                <a:latin typeface="Times New Roman" panose="02020603050405020304" pitchFamily="18" charset="0"/>
              </a:rPr>
              <a:t>Wirkungsweise vernachlässigbar.</a:t>
            </a:r>
          </a:p>
          <a:p>
            <a:pPr marL="360363" indent="-360363"/>
            <a:endParaRPr lang="de-AT" sz="600" dirty="0">
              <a:latin typeface="Times New Roman" panose="02020603050405020304" pitchFamily="18" charset="0"/>
            </a:endParaRPr>
          </a:p>
          <a:p>
            <a:pPr marL="360363" indent="-360363">
              <a:buFont typeface="Symbol" panose="05050102010706020507" pitchFamily="18" charset="2"/>
              <a:buChar char="Þ"/>
            </a:pPr>
            <a:r>
              <a:rPr lang="de-DE" dirty="0">
                <a:latin typeface="Times New Roman" panose="02020603050405020304" pitchFamily="18" charset="0"/>
              </a:rPr>
              <a:t>Die Spannungen übersetzen sich daher näherungsweise mit U</a:t>
            </a:r>
            <a:r>
              <a:rPr lang="de-DE" sz="1050" dirty="0">
                <a:latin typeface="Times New Roman" panose="02020603050405020304" pitchFamily="18" charset="0"/>
              </a:rPr>
              <a:t>1</a:t>
            </a:r>
            <a:r>
              <a:rPr lang="de-DE" dirty="0">
                <a:latin typeface="Times New Roman" panose="02020603050405020304" pitchFamily="18" charset="0"/>
              </a:rPr>
              <a:t>/U</a:t>
            </a:r>
            <a:r>
              <a:rPr lang="de-DE" sz="1050" dirty="0">
                <a:latin typeface="Times New Roman" panose="02020603050405020304" pitchFamily="18" charset="0"/>
              </a:rPr>
              <a:t>2</a:t>
            </a:r>
            <a:r>
              <a:rPr lang="de-DE" dirty="0">
                <a:latin typeface="Times New Roman" panose="02020603050405020304" pitchFamily="18" charset="0"/>
              </a:rPr>
              <a:t>=N</a:t>
            </a:r>
            <a:r>
              <a:rPr lang="de-DE" sz="1050" dirty="0">
                <a:latin typeface="Times New Roman" panose="02020603050405020304" pitchFamily="18" charset="0"/>
              </a:rPr>
              <a:t>1</a:t>
            </a:r>
            <a:r>
              <a:rPr lang="de-DE" dirty="0">
                <a:latin typeface="Times New Roman" panose="02020603050405020304" pitchFamily="18" charset="0"/>
              </a:rPr>
              <a:t>/N</a:t>
            </a:r>
            <a:r>
              <a:rPr lang="de-DE" sz="1050" dirty="0">
                <a:latin typeface="Times New Roman" panose="02020603050405020304" pitchFamily="18" charset="0"/>
              </a:rPr>
              <a:t>2</a:t>
            </a:r>
            <a:r>
              <a:rPr lang="de-DE" dirty="0">
                <a:latin typeface="Times New Roman" panose="02020603050405020304" pitchFamily="18" charset="0"/>
              </a:rPr>
              <a:t>, die Ströme wegen </a:t>
            </a:r>
            <a:r>
              <a:rPr lang="de-AT" dirty="0">
                <a:latin typeface="Times New Roman" panose="02020603050405020304" pitchFamily="18" charset="0"/>
              </a:rPr>
              <a:t>„P“ </a:t>
            </a:r>
            <a:r>
              <a:rPr lang="pl-PL" dirty="0">
                <a:latin typeface="TimesNewRoman"/>
              </a:rPr>
              <a:t>≈ </a:t>
            </a:r>
            <a:r>
              <a:rPr lang="pl-PL" dirty="0">
                <a:latin typeface="Times New Roman" panose="02020603050405020304" pitchFamily="18" charset="0"/>
              </a:rPr>
              <a:t>U</a:t>
            </a:r>
            <a:r>
              <a:rPr lang="pl-PL" sz="1050" dirty="0">
                <a:latin typeface="Times New Roman" panose="02020603050405020304" pitchFamily="18" charset="0"/>
              </a:rPr>
              <a:t>1</a:t>
            </a:r>
            <a:r>
              <a:rPr lang="pl-PL" dirty="0">
                <a:latin typeface="Times New Roman" panose="02020603050405020304" pitchFamily="18" charset="0"/>
              </a:rPr>
              <a:t>I</a:t>
            </a:r>
            <a:r>
              <a:rPr lang="pl-PL" sz="1050" dirty="0">
                <a:latin typeface="Times New Roman" panose="02020603050405020304" pitchFamily="18" charset="0"/>
              </a:rPr>
              <a:t>1</a:t>
            </a:r>
            <a:r>
              <a:rPr lang="pl-PL" dirty="0">
                <a:latin typeface="TimesNewRoman"/>
              </a:rPr>
              <a:t>≈</a:t>
            </a:r>
            <a:r>
              <a:rPr lang="pl-PL" dirty="0">
                <a:latin typeface="Times New Roman" panose="02020603050405020304" pitchFamily="18" charset="0"/>
              </a:rPr>
              <a:t>U</a:t>
            </a:r>
            <a:r>
              <a:rPr lang="pl-PL" sz="1050" dirty="0">
                <a:latin typeface="Times New Roman" panose="02020603050405020304" pitchFamily="18" charset="0"/>
              </a:rPr>
              <a:t>2</a:t>
            </a:r>
            <a:r>
              <a:rPr lang="pl-PL" dirty="0">
                <a:latin typeface="Times New Roman" panose="02020603050405020304" pitchFamily="18" charset="0"/>
              </a:rPr>
              <a:t>I</a:t>
            </a:r>
            <a:r>
              <a:rPr lang="pl-PL" sz="1050" dirty="0">
                <a:latin typeface="Times New Roman" panose="02020603050405020304" pitchFamily="18" charset="0"/>
              </a:rPr>
              <a:t>2 </a:t>
            </a:r>
            <a:r>
              <a:rPr lang="pl-PL" dirty="0">
                <a:latin typeface="Times New Roman" panose="02020603050405020304" pitchFamily="18" charset="0"/>
              </a:rPr>
              <a:t>=&gt; U</a:t>
            </a:r>
            <a:r>
              <a:rPr lang="pl-PL" sz="1050" dirty="0">
                <a:latin typeface="Times New Roman" panose="02020603050405020304" pitchFamily="18" charset="0"/>
              </a:rPr>
              <a:t>1</a:t>
            </a:r>
            <a:r>
              <a:rPr lang="pl-PL" dirty="0">
                <a:latin typeface="Times New Roman" panose="02020603050405020304" pitchFamily="18" charset="0"/>
              </a:rPr>
              <a:t>/U</a:t>
            </a:r>
            <a:r>
              <a:rPr lang="pl-PL" sz="1050" dirty="0">
                <a:latin typeface="Times New Roman" panose="02020603050405020304" pitchFamily="18" charset="0"/>
              </a:rPr>
              <a:t>2</a:t>
            </a:r>
            <a:r>
              <a:rPr lang="pl-PL" dirty="0">
                <a:latin typeface="TimesNewRoman"/>
              </a:rPr>
              <a:t>≈</a:t>
            </a:r>
            <a:r>
              <a:rPr lang="pl-PL" dirty="0">
                <a:latin typeface="Times New Roman" panose="02020603050405020304" pitchFamily="18" charset="0"/>
              </a:rPr>
              <a:t>I</a:t>
            </a:r>
            <a:r>
              <a:rPr lang="pl-PL" sz="1050" dirty="0">
                <a:latin typeface="Times New Roman" panose="02020603050405020304" pitchFamily="18" charset="0"/>
              </a:rPr>
              <a:t>2</a:t>
            </a:r>
            <a:r>
              <a:rPr lang="pl-PL" dirty="0">
                <a:latin typeface="Times New Roman" panose="02020603050405020304" pitchFamily="18" charset="0"/>
              </a:rPr>
              <a:t>/I</a:t>
            </a:r>
            <a:r>
              <a:rPr lang="pl-PL" sz="1050" dirty="0">
                <a:latin typeface="Times New Roman" panose="02020603050405020304" pitchFamily="18" charset="0"/>
              </a:rPr>
              <a:t>1 </a:t>
            </a:r>
            <a:r>
              <a:rPr lang="pl-PL" dirty="0">
                <a:latin typeface="Times New Roman" panose="02020603050405020304" pitchFamily="18" charset="0"/>
              </a:rPr>
              <a:t>näherungsweise mit I</a:t>
            </a:r>
            <a:r>
              <a:rPr lang="pl-PL" sz="1050" dirty="0">
                <a:latin typeface="Times New Roman" panose="02020603050405020304" pitchFamily="18" charset="0"/>
              </a:rPr>
              <a:t>1</a:t>
            </a:r>
            <a:r>
              <a:rPr lang="pl-PL" dirty="0">
                <a:latin typeface="Times New Roman" panose="02020603050405020304" pitchFamily="18" charset="0"/>
              </a:rPr>
              <a:t>/I</a:t>
            </a:r>
            <a:r>
              <a:rPr lang="pl-PL" sz="1050" dirty="0">
                <a:latin typeface="Times New Roman" panose="02020603050405020304" pitchFamily="18" charset="0"/>
              </a:rPr>
              <a:t>2</a:t>
            </a:r>
            <a:r>
              <a:rPr lang="pl-PL" dirty="0">
                <a:latin typeface="Times New Roman" panose="02020603050405020304" pitchFamily="18" charset="0"/>
              </a:rPr>
              <a:t>=N</a:t>
            </a:r>
            <a:r>
              <a:rPr lang="pl-PL" sz="1050" dirty="0">
                <a:latin typeface="Times New Roman" panose="02020603050405020304" pitchFamily="18" charset="0"/>
              </a:rPr>
              <a:t>2</a:t>
            </a:r>
            <a:r>
              <a:rPr lang="pl-PL" dirty="0">
                <a:latin typeface="Times New Roman" panose="02020603050405020304" pitchFamily="18" charset="0"/>
              </a:rPr>
              <a:t>/N</a:t>
            </a:r>
            <a:r>
              <a:rPr lang="pl-PL" sz="1050" dirty="0">
                <a:latin typeface="Times New Roman" panose="02020603050405020304" pitchFamily="18" charset="0"/>
              </a:rPr>
              <a:t>1</a:t>
            </a:r>
            <a:r>
              <a:rPr lang="de-AT" sz="1050" dirty="0">
                <a:latin typeface="Times New Roman" panose="02020603050405020304" pitchFamily="18" charset="0"/>
              </a:rPr>
              <a:t>;</a:t>
            </a:r>
            <a:endParaRPr lang="de-AT" dirty="0">
              <a:latin typeface="Times New Roman" panose="02020603050405020304" pitchFamily="18" charset="0"/>
            </a:endParaRPr>
          </a:p>
        </p:txBody>
      </p:sp>
      <p:sp>
        <p:nvSpPr>
          <p:cNvPr id="14" name="Untertitel 2">
            <a:extLst>
              <a:ext uri="{FF2B5EF4-FFF2-40B4-BE49-F238E27FC236}">
                <a16:creationId xmlns:a16="http://schemas.microsoft.com/office/drawing/2014/main" id="{162D39F0-F55F-4BA7-BC2E-DE50748F81D7}"/>
              </a:ext>
            </a:extLst>
          </p:cNvPr>
          <p:cNvSpPr txBox="1">
            <a:spLocks/>
          </p:cNvSpPr>
          <p:nvPr/>
        </p:nvSpPr>
        <p:spPr>
          <a:xfrm>
            <a:off x="1589973" y="4389110"/>
            <a:ext cx="7337728" cy="8387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buFontTx/>
              <a:buChar char="-"/>
            </a:pPr>
            <a:endParaRPr lang="de-AT" sz="18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180821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a:extLst>
              <a:ext uri="{FF2B5EF4-FFF2-40B4-BE49-F238E27FC236}">
                <a16:creationId xmlns:a16="http://schemas.microsoft.com/office/drawing/2014/main" id="{27CC9155-6312-4281-A9D3-C49FECE2B3C1}"/>
              </a:ext>
            </a:extLst>
          </p:cNvPr>
          <p:cNvPicPr>
            <a:picLocks noChangeAspect="1"/>
          </p:cNvPicPr>
          <p:nvPr/>
        </p:nvPicPr>
        <p:blipFill rotWithShape="1">
          <a:blip r:embed="rId2"/>
          <a:srcRect r="11838" b="18374"/>
          <a:stretch/>
        </p:blipFill>
        <p:spPr>
          <a:xfrm>
            <a:off x="5308979" y="2789872"/>
            <a:ext cx="6215364" cy="3539634"/>
          </a:xfrm>
          <a:prstGeom prst="rect">
            <a:avLst/>
          </a:prstGeom>
        </p:spPr>
      </p:pic>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28" y="1427328"/>
            <a:ext cx="10987314" cy="1362615"/>
          </a:xfrm>
        </p:spPr>
        <p:txBody>
          <a:bodyPr>
            <a:noAutofit/>
          </a:bodyPr>
          <a:lstStyle/>
          <a:p>
            <a:pPr marL="342900" indent="-342900" algn="l">
              <a:buFontTx/>
              <a:buChar char="-"/>
            </a:pPr>
            <a:r>
              <a:rPr lang="de-AT" sz="2000" b="1" u="sng" dirty="0">
                <a:solidFill>
                  <a:prstClr val="black"/>
                </a:solidFill>
                <a:latin typeface="Times New Roman" panose="02020603050405020304" pitchFamily="18" charset="0"/>
                <a:cs typeface="Times New Roman" panose="02020603050405020304" pitchFamily="18" charset="0"/>
              </a:rPr>
              <a:t>Bewegungsinduktion:</a:t>
            </a:r>
            <a:br>
              <a:rPr lang="de-AT" sz="2000" b="1" u="sng" dirty="0">
                <a:solidFill>
                  <a:prstClr val="black"/>
                </a:solidFill>
                <a:latin typeface="Times New Roman" panose="02020603050405020304" pitchFamily="18" charset="0"/>
                <a:cs typeface="Times New Roman" panose="02020603050405020304" pitchFamily="18" charset="0"/>
              </a:rPr>
            </a:br>
            <a:br>
              <a:rPr lang="de-AT" sz="1200" dirty="0">
                <a:solidFill>
                  <a:prstClr val="black"/>
                </a:solidFill>
                <a:latin typeface="Times New Roman" panose="02020603050405020304" pitchFamily="18" charset="0"/>
                <a:cs typeface="Times New Roman" panose="02020603050405020304" pitchFamily="18" charset="0"/>
              </a:rPr>
            </a:br>
            <a:r>
              <a:rPr lang="de-DE" sz="1800" dirty="0">
                <a:solidFill>
                  <a:prstClr val="black"/>
                </a:solidFill>
                <a:latin typeface="Times New Roman" panose="02020603050405020304" pitchFamily="18" charset="0"/>
                <a:cs typeface="Times New Roman" panose="02020603050405020304" pitchFamily="18" charset="0"/>
              </a:rPr>
              <a:t>Zwischen</a:t>
            </a:r>
            <a:r>
              <a:rPr lang="de-DE" sz="1800" dirty="0">
                <a:latin typeface="Times New Roman" panose="02020603050405020304" pitchFamily="18" charset="0"/>
              </a:rPr>
              <a:t> äußerem, konstanten Magnetfeld und Leiteranordnung besteht eine Relativbewegung, dieser Effekt wurde bereits bei der Bewegung eines Leiters im Magnetfeld =&gt; U=v*B*l (*</a:t>
            </a:r>
            <a:r>
              <a:rPr lang="de-DE" sz="1800" dirty="0" err="1">
                <a:latin typeface="Times New Roman" panose="02020603050405020304" pitchFamily="18" charset="0"/>
              </a:rPr>
              <a:t>sin</a:t>
            </a:r>
            <a:r>
              <a:rPr lang="de-DE" sz="1800" dirty="0" err="1">
                <a:latin typeface="Symbol" panose="05050102010706020507" pitchFamily="18" charset="2"/>
              </a:rPr>
              <a:t>a</a:t>
            </a:r>
            <a:r>
              <a:rPr lang="de-DE" sz="1800" dirty="0">
                <a:latin typeface="Times New Roman" panose="02020603050405020304" pitchFamily="18" charset="0"/>
              </a:rPr>
              <a:t>) genannt, er tritt aber natürlich auch bei Bewegungsvorgängen anderer Feld-Leiteranordnungen auf;</a:t>
            </a: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2021</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Transfer Zentrum Weiz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29" y="762002"/>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AT" sz="2800" dirty="0">
                <a:solidFill>
                  <a:prstClr val="black"/>
                </a:solidFill>
                <a:latin typeface="Times New Roman" panose="02020603050405020304" pitchFamily="18" charset="0"/>
                <a:cs typeface="Times New Roman" panose="02020603050405020304" pitchFamily="18" charset="0"/>
              </a:rPr>
              <a:t>Magnetische Kraft- und Induktionswirkungen - Induktionsarten</a:t>
            </a:r>
            <a:endParaRPr kumimoji="0" lang="de-AT"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 name="Foliennummernplatzhalter 6">
            <a:extLst>
              <a:ext uri="{FF2B5EF4-FFF2-40B4-BE49-F238E27FC236}">
                <a16:creationId xmlns:a16="http://schemas.microsoft.com/office/drawing/2014/main" id="{33795DA2-1CF0-44F4-B70D-B94C2E678C74}"/>
              </a:ext>
            </a:extLst>
          </p:cNvPr>
          <p:cNvSpPr>
            <a:spLocks noGrp="1"/>
          </p:cNvSpPr>
          <p:nvPr>
            <p:ph type="sldNum" sz="quarter" idx="12"/>
          </p:nvPr>
        </p:nvSpPr>
        <p:spPr>
          <a:xfrm>
            <a:off x="8284027" y="6356350"/>
            <a:ext cx="3240315" cy="365125"/>
          </a:xfrm>
        </p:spPr>
        <p:txBody>
          <a:bodyPr/>
          <a:lstStyle/>
          <a:p>
            <a:r>
              <a:rPr lang="de-AT" dirty="0"/>
              <a:t>3. Magnetisches Feld, Folie </a:t>
            </a:r>
            <a:fld id="{7E725991-9698-40AD-BC4D-4702C78B2D3B}" type="slidenum">
              <a:rPr lang="de-AT"/>
              <a:pPr/>
              <a:t>18</a:t>
            </a:fld>
            <a:endParaRPr lang="de-AT" dirty="0"/>
          </a:p>
        </p:txBody>
      </p:sp>
      <p:sp>
        <p:nvSpPr>
          <p:cNvPr id="14" name="Untertitel 2">
            <a:extLst>
              <a:ext uri="{FF2B5EF4-FFF2-40B4-BE49-F238E27FC236}">
                <a16:creationId xmlns:a16="http://schemas.microsoft.com/office/drawing/2014/main" id="{162D39F0-F55F-4BA7-BC2E-DE50748F81D7}"/>
              </a:ext>
            </a:extLst>
          </p:cNvPr>
          <p:cNvSpPr txBox="1">
            <a:spLocks/>
          </p:cNvSpPr>
          <p:nvPr/>
        </p:nvSpPr>
        <p:spPr>
          <a:xfrm>
            <a:off x="1589973" y="4389110"/>
            <a:ext cx="7337728" cy="8387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buFontTx/>
              <a:buChar char="-"/>
            </a:pPr>
            <a:endParaRPr lang="de-AT" sz="1800" dirty="0">
              <a:solidFill>
                <a:prstClr val="black"/>
              </a:solidFill>
              <a:latin typeface="Times New Roman" panose="02020603050405020304" pitchFamily="18" charset="0"/>
              <a:cs typeface="Times New Roman" panose="02020603050405020304" pitchFamily="18" charset="0"/>
            </a:endParaRPr>
          </a:p>
        </p:txBody>
      </p:sp>
      <p:sp>
        <p:nvSpPr>
          <p:cNvPr id="16" name="Rechteck 15">
            <a:extLst>
              <a:ext uri="{FF2B5EF4-FFF2-40B4-BE49-F238E27FC236}">
                <a16:creationId xmlns:a16="http://schemas.microsoft.com/office/drawing/2014/main" id="{16DA1AB4-8034-425B-8630-B7B76391AF16}"/>
              </a:ext>
            </a:extLst>
          </p:cNvPr>
          <p:cNvSpPr/>
          <p:nvPr/>
        </p:nvSpPr>
        <p:spPr>
          <a:xfrm>
            <a:off x="537027" y="3023456"/>
            <a:ext cx="4922077" cy="1754326"/>
          </a:xfrm>
          <a:prstGeom prst="rect">
            <a:avLst/>
          </a:prstGeom>
        </p:spPr>
        <p:txBody>
          <a:bodyPr wrap="square">
            <a:spAutoFit/>
          </a:bodyPr>
          <a:lstStyle/>
          <a:p>
            <a:pPr marL="360363" indent="-360363">
              <a:buFont typeface="Symbol" panose="05050102010706020507" pitchFamily="18" charset="2"/>
              <a:buChar char="Þ"/>
            </a:pPr>
            <a:r>
              <a:rPr lang="de-DE" dirty="0">
                <a:latin typeface="Times New Roman" panose="02020603050405020304" pitchFamily="18" charset="0"/>
              </a:rPr>
              <a:t>Die Drehung einer Leiterschleife führt mit dem Ansatz U=</a:t>
            </a:r>
            <a:r>
              <a:rPr lang="de-DE" dirty="0" err="1">
                <a:latin typeface="Times New Roman" panose="02020603050405020304" pitchFamily="18" charset="0"/>
              </a:rPr>
              <a:t>v</a:t>
            </a:r>
            <a:r>
              <a:rPr lang="de-DE" baseline="-25000" dirty="0" err="1">
                <a:latin typeface="Times New Roman" panose="02020603050405020304" pitchFamily="18" charset="0"/>
              </a:rPr>
              <a:t>rel</a:t>
            </a:r>
            <a:r>
              <a:rPr lang="de-DE" dirty="0">
                <a:latin typeface="Times New Roman" panose="02020603050405020304" pitchFamily="18" charset="0"/>
              </a:rPr>
              <a:t>*B*l zu einer Sinusspannung von Û</a:t>
            </a:r>
            <a:r>
              <a:rPr lang="de-DE" baseline="-25000" dirty="0">
                <a:latin typeface="Times New Roman" panose="02020603050405020304" pitchFamily="18" charset="0"/>
              </a:rPr>
              <a:t>12</a:t>
            </a:r>
            <a:r>
              <a:rPr lang="de-DE" dirty="0">
                <a:latin typeface="Times New Roman" panose="02020603050405020304" pitchFamily="18" charset="0"/>
              </a:rPr>
              <a:t>=2*v*B*l, wegen v=r*</a:t>
            </a:r>
            <a:r>
              <a:rPr lang="de-DE" dirty="0">
                <a:latin typeface="Symbol" panose="05050102010706020507" pitchFamily="18" charset="2"/>
              </a:rPr>
              <a:t>w</a:t>
            </a:r>
            <a:r>
              <a:rPr lang="de-DE" dirty="0">
                <a:latin typeface="Times New Roman" panose="02020603050405020304" pitchFamily="18" charset="0"/>
              </a:rPr>
              <a:t>=b/2*</a:t>
            </a:r>
            <a:r>
              <a:rPr lang="de-DE" dirty="0">
                <a:latin typeface="Symbol" panose="05050102010706020507" pitchFamily="18" charset="2"/>
              </a:rPr>
              <a:t>w</a:t>
            </a:r>
            <a:r>
              <a:rPr lang="de-DE" dirty="0">
                <a:latin typeface="Times New Roman" panose="02020603050405020304" pitchFamily="18" charset="0"/>
              </a:rPr>
              <a:t> zu </a:t>
            </a:r>
            <a:br>
              <a:rPr lang="de-DE" dirty="0">
                <a:latin typeface="Times New Roman" panose="02020603050405020304" pitchFamily="18" charset="0"/>
              </a:rPr>
            </a:br>
            <a:r>
              <a:rPr lang="de-DE" dirty="0">
                <a:latin typeface="Times New Roman" panose="02020603050405020304" pitchFamily="18" charset="0"/>
              </a:rPr>
              <a:t>Û</a:t>
            </a:r>
            <a:r>
              <a:rPr lang="de-DE" baseline="-25000" dirty="0">
                <a:latin typeface="Times New Roman" panose="02020603050405020304" pitchFamily="18" charset="0"/>
              </a:rPr>
              <a:t>12 </a:t>
            </a:r>
            <a:r>
              <a:rPr lang="de-DE" dirty="0">
                <a:latin typeface="Times New Roman" panose="02020603050405020304" pitchFamily="18" charset="0"/>
              </a:rPr>
              <a:t>= l*b*</a:t>
            </a:r>
            <a:r>
              <a:rPr lang="de-DE" dirty="0">
                <a:latin typeface="Symbol" panose="05050102010706020507" pitchFamily="18" charset="2"/>
              </a:rPr>
              <a:t>w</a:t>
            </a:r>
            <a:r>
              <a:rPr lang="de-DE" dirty="0">
                <a:latin typeface="Times New Roman" panose="02020603050405020304" pitchFamily="18" charset="0"/>
              </a:rPr>
              <a:t>*B = A*B*</a:t>
            </a:r>
            <a:r>
              <a:rPr lang="de-DE" dirty="0">
                <a:latin typeface="Symbol" panose="05050102010706020507" pitchFamily="18" charset="2"/>
              </a:rPr>
              <a:t>w =</a:t>
            </a:r>
            <a:r>
              <a:rPr lang="de-DE" dirty="0">
                <a:latin typeface="Times New Roman" panose="02020603050405020304" pitchFamily="18" charset="0"/>
              </a:rPr>
              <a:t> </a:t>
            </a:r>
            <a:r>
              <a:rPr lang="de-DE" dirty="0">
                <a:latin typeface="Symbol" panose="05050102010706020507" pitchFamily="18" charset="2"/>
              </a:rPr>
              <a:t>F*w =</a:t>
            </a:r>
            <a:r>
              <a:rPr lang="de-DE" dirty="0">
                <a:latin typeface="Times New Roman" panose="02020603050405020304" pitchFamily="18" charset="0"/>
              </a:rPr>
              <a:t> </a:t>
            </a:r>
            <a:r>
              <a:rPr lang="de-DE" dirty="0" err="1">
                <a:latin typeface="Times New Roman" panose="02020603050405020304" pitchFamily="18" charset="0"/>
              </a:rPr>
              <a:t>d</a:t>
            </a:r>
            <a:r>
              <a:rPr lang="de-DE" dirty="0" err="1">
                <a:latin typeface="Symbol" panose="05050102010706020507" pitchFamily="18" charset="2"/>
              </a:rPr>
              <a:t>F</a:t>
            </a:r>
            <a:r>
              <a:rPr lang="de-DE" dirty="0">
                <a:latin typeface="Times New Roman" panose="02020603050405020304" pitchFamily="18" charset="0"/>
              </a:rPr>
              <a:t>/</a:t>
            </a:r>
            <a:r>
              <a:rPr lang="de-DE" dirty="0" err="1">
                <a:latin typeface="Times New Roman" panose="02020603050405020304" pitchFamily="18" charset="0"/>
              </a:rPr>
              <a:t>dt</a:t>
            </a:r>
            <a:r>
              <a:rPr lang="de-DE" dirty="0">
                <a:latin typeface="Times New Roman" panose="02020603050405020304" pitchFamily="18" charset="0"/>
              </a:rPr>
              <a:t> für einen sinusförmigen Flussverlauf  </a:t>
            </a:r>
            <a:r>
              <a:rPr lang="de-DE" dirty="0">
                <a:latin typeface="Symbol" panose="05050102010706020507" pitchFamily="18" charset="2"/>
              </a:rPr>
              <a:t>F*</a:t>
            </a:r>
            <a:r>
              <a:rPr lang="de-DE" dirty="0">
                <a:latin typeface="Times New Roman" panose="02020603050405020304" pitchFamily="18" charset="0"/>
                <a:cs typeface="Times New Roman" panose="02020603050405020304" pitchFamily="18" charset="0"/>
              </a:rPr>
              <a:t>sin</a:t>
            </a:r>
            <a:r>
              <a:rPr lang="de-DE" dirty="0">
                <a:latin typeface="Symbol" panose="05050102010706020507" pitchFamily="18" charset="2"/>
              </a:rPr>
              <a:t>(w*</a:t>
            </a:r>
            <a:r>
              <a:rPr lang="de-DE" dirty="0">
                <a:latin typeface="Times New Roman" panose="02020603050405020304" pitchFamily="18" charset="0"/>
                <a:cs typeface="Times New Roman" panose="02020603050405020304" pitchFamily="18" charset="0"/>
              </a:rPr>
              <a:t>t</a:t>
            </a:r>
            <a:r>
              <a:rPr lang="de-DE" dirty="0">
                <a:latin typeface="Symbol" panose="05050102010706020507" pitchFamily="18" charset="2"/>
              </a:rPr>
              <a:t>)</a:t>
            </a:r>
            <a:r>
              <a:rPr lang="de-DE" dirty="0">
                <a:latin typeface="Times New Roman" panose="02020603050405020304" pitchFamily="18" charset="0"/>
              </a:rPr>
              <a:t>, der hier bei konstanter Drehung gegeben ist;</a:t>
            </a:r>
          </a:p>
        </p:txBody>
      </p:sp>
      <p:sp>
        <p:nvSpPr>
          <p:cNvPr id="18" name="Rechteck 17">
            <a:extLst>
              <a:ext uri="{FF2B5EF4-FFF2-40B4-BE49-F238E27FC236}">
                <a16:creationId xmlns:a16="http://schemas.microsoft.com/office/drawing/2014/main" id="{F4D97905-50A5-4A03-B52C-7C07C9FA5AD0}"/>
              </a:ext>
            </a:extLst>
          </p:cNvPr>
          <p:cNvSpPr/>
          <p:nvPr/>
        </p:nvSpPr>
        <p:spPr>
          <a:xfrm>
            <a:off x="537027" y="4895669"/>
            <a:ext cx="6873705" cy="923330"/>
          </a:xfrm>
          <a:prstGeom prst="rect">
            <a:avLst/>
          </a:prstGeom>
        </p:spPr>
        <p:txBody>
          <a:bodyPr wrap="square">
            <a:spAutoFit/>
          </a:bodyPr>
          <a:lstStyle/>
          <a:p>
            <a:pPr marL="360363" indent="-360363">
              <a:buFont typeface="Symbol" panose="05050102010706020507" pitchFamily="18" charset="2"/>
              <a:buChar char="Þ"/>
            </a:pPr>
            <a:r>
              <a:rPr lang="de-DE" dirty="0">
                <a:latin typeface="Times New Roman" panose="02020603050405020304" pitchFamily="18" charset="0"/>
              </a:rPr>
              <a:t>DC-Generatoren funktionieren genau nach dem skizzierten Prinzip, bei AC-Generatoren steht die Schleife (Spule, bzw. die Spulen) still, dafür dreht sich das Feld konstant - die Wirkung ist die selbe;</a:t>
            </a:r>
          </a:p>
        </p:txBody>
      </p:sp>
      <p:sp>
        <p:nvSpPr>
          <p:cNvPr id="21" name="Rechteck 20">
            <a:extLst>
              <a:ext uri="{FF2B5EF4-FFF2-40B4-BE49-F238E27FC236}">
                <a16:creationId xmlns:a16="http://schemas.microsoft.com/office/drawing/2014/main" id="{5484C7B5-D0D3-452C-B1A5-F85E832630C6}"/>
              </a:ext>
            </a:extLst>
          </p:cNvPr>
          <p:cNvSpPr/>
          <p:nvPr/>
        </p:nvSpPr>
        <p:spPr>
          <a:xfrm>
            <a:off x="537026" y="5734419"/>
            <a:ext cx="7747000" cy="646331"/>
          </a:xfrm>
          <a:prstGeom prst="rect">
            <a:avLst/>
          </a:prstGeom>
        </p:spPr>
        <p:txBody>
          <a:bodyPr wrap="square">
            <a:spAutoFit/>
          </a:bodyPr>
          <a:lstStyle/>
          <a:p>
            <a:pPr marL="360363" indent="-360363">
              <a:buFont typeface="Symbol" panose="05050102010706020507" pitchFamily="18" charset="2"/>
              <a:buChar char="Þ"/>
            </a:pPr>
            <a:r>
              <a:rPr lang="de-DE" dirty="0">
                <a:latin typeface="Times New Roman" panose="02020603050405020304" pitchFamily="18" charset="0"/>
              </a:rPr>
              <a:t>Ähnliches geschieht bei geradlinigen Bewegungen, z.B. einem Pendeln der Schleife, bei dem sie sich (teilweise) aus dem Feld bewegt …;</a:t>
            </a:r>
          </a:p>
        </p:txBody>
      </p:sp>
    </p:spTree>
    <p:extLst>
      <p:ext uri="{BB962C8B-B14F-4D97-AF65-F5344CB8AC3E}">
        <p14:creationId xmlns:p14="http://schemas.microsoft.com/office/powerpoint/2010/main" val="185026387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1D28E26D-BF6E-4B98-BA6A-068CE92FD115}"/>
              </a:ext>
            </a:extLst>
          </p:cNvPr>
          <p:cNvPicPr>
            <a:picLocks noChangeAspect="1"/>
          </p:cNvPicPr>
          <p:nvPr/>
        </p:nvPicPr>
        <p:blipFill>
          <a:blip r:embed="rId2"/>
          <a:stretch>
            <a:fillRect/>
          </a:stretch>
        </p:blipFill>
        <p:spPr>
          <a:xfrm>
            <a:off x="5170705" y="2059977"/>
            <a:ext cx="6353637" cy="3926901"/>
          </a:xfrm>
          <a:prstGeom prst="rect">
            <a:avLst/>
          </a:prstGeom>
        </p:spPr>
      </p:pic>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28" y="1427329"/>
            <a:ext cx="10987314" cy="1041562"/>
          </a:xfrm>
        </p:spPr>
        <p:txBody>
          <a:bodyPr>
            <a:noAutofit/>
          </a:bodyPr>
          <a:lstStyle/>
          <a:p>
            <a:pPr marL="342900" indent="-342900" algn="l">
              <a:buFontTx/>
              <a:buChar char="-"/>
            </a:pPr>
            <a:r>
              <a:rPr lang="de-AT" sz="2000" b="1" u="sng" dirty="0">
                <a:solidFill>
                  <a:prstClr val="black"/>
                </a:solidFill>
                <a:latin typeface="Times New Roman" panose="02020603050405020304" pitchFamily="18" charset="0"/>
                <a:cs typeface="Times New Roman" panose="02020603050405020304" pitchFamily="18" charset="0"/>
              </a:rPr>
              <a:t>Selbstinduktion:</a:t>
            </a:r>
            <a:br>
              <a:rPr lang="de-AT" sz="2000" b="1" u="sng" dirty="0">
                <a:solidFill>
                  <a:prstClr val="black"/>
                </a:solidFill>
                <a:latin typeface="Times New Roman" panose="02020603050405020304" pitchFamily="18" charset="0"/>
                <a:cs typeface="Times New Roman" panose="02020603050405020304" pitchFamily="18" charset="0"/>
              </a:rPr>
            </a:br>
            <a:br>
              <a:rPr lang="de-AT" sz="1200" dirty="0">
                <a:solidFill>
                  <a:prstClr val="black"/>
                </a:solidFill>
                <a:latin typeface="Times New Roman" panose="02020603050405020304" pitchFamily="18" charset="0"/>
                <a:cs typeface="Times New Roman" panose="02020603050405020304" pitchFamily="18" charset="0"/>
              </a:rPr>
            </a:br>
            <a:r>
              <a:rPr lang="de-DE" sz="1800" dirty="0">
                <a:solidFill>
                  <a:prstClr val="black"/>
                </a:solidFill>
                <a:latin typeface="Times New Roman" panose="02020603050405020304" pitchFamily="18" charset="0"/>
                <a:cs typeface="Times New Roman" panose="02020603050405020304" pitchFamily="18" charset="0"/>
              </a:rPr>
              <a:t>Der Effekt der Selbstinduktion wurde bereits behandelt, jeder Strom führt zu einem mit ihm verknüpften Magnetfeld, das insbesondere bei Spulen, vor allem mit Eisenkern, sehr groß werden kann;</a:t>
            </a:r>
            <a:endParaRPr lang="de-DE" sz="1800" dirty="0">
              <a:latin typeface="Times New Roman" panose="02020603050405020304" pitchFamily="18" charset="0"/>
            </a:endParaRP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2021</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Transfer Zentrum Weiz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29" y="762002"/>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AT" sz="2800" dirty="0">
                <a:solidFill>
                  <a:prstClr val="black"/>
                </a:solidFill>
                <a:latin typeface="Times New Roman" panose="02020603050405020304" pitchFamily="18" charset="0"/>
                <a:cs typeface="Times New Roman" panose="02020603050405020304" pitchFamily="18" charset="0"/>
              </a:rPr>
              <a:t>Magnetische Kraft- und Induktionswirkungen - Induktionsarten</a:t>
            </a:r>
            <a:endParaRPr kumimoji="0" lang="de-AT"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 name="Foliennummernplatzhalter 6">
            <a:extLst>
              <a:ext uri="{FF2B5EF4-FFF2-40B4-BE49-F238E27FC236}">
                <a16:creationId xmlns:a16="http://schemas.microsoft.com/office/drawing/2014/main" id="{33795DA2-1CF0-44F4-B70D-B94C2E678C74}"/>
              </a:ext>
            </a:extLst>
          </p:cNvPr>
          <p:cNvSpPr>
            <a:spLocks noGrp="1"/>
          </p:cNvSpPr>
          <p:nvPr>
            <p:ph type="sldNum" sz="quarter" idx="12"/>
          </p:nvPr>
        </p:nvSpPr>
        <p:spPr>
          <a:xfrm>
            <a:off x="8284027" y="6356350"/>
            <a:ext cx="3240315" cy="365125"/>
          </a:xfrm>
        </p:spPr>
        <p:txBody>
          <a:bodyPr/>
          <a:lstStyle/>
          <a:p>
            <a:r>
              <a:rPr lang="de-AT" dirty="0"/>
              <a:t>3. Magnetisches Feld, Folie </a:t>
            </a:r>
            <a:fld id="{7E725991-9698-40AD-BC4D-4702C78B2D3B}" type="slidenum">
              <a:rPr lang="de-AT"/>
              <a:pPr/>
              <a:t>19</a:t>
            </a:fld>
            <a:endParaRPr lang="de-AT" dirty="0"/>
          </a:p>
        </p:txBody>
      </p:sp>
      <p:sp>
        <p:nvSpPr>
          <p:cNvPr id="14" name="Untertitel 2">
            <a:extLst>
              <a:ext uri="{FF2B5EF4-FFF2-40B4-BE49-F238E27FC236}">
                <a16:creationId xmlns:a16="http://schemas.microsoft.com/office/drawing/2014/main" id="{162D39F0-F55F-4BA7-BC2E-DE50748F81D7}"/>
              </a:ext>
            </a:extLst>
          </p:cNvPr>
          <p:cNvSpPr txBox="1">
            <a:spLocks/>
          </p:cNvSpPr>
          <p:nvPr/>
        </p:nvSpPr>
        <p:spPr>
          <a:xfrm>
            <a:off x="1589973" y="4389110"/>
            <a:ext cx="7337728" cy="8387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buFontTx/>
              <a:buChar char="-"/>
            </a:pPr>
            <a:endParaRPr lang="de-AT" sz="1800" dirty="0">
              <a:solidFill>
                <a:prstClr val="black"/>
              </a:solidFill>
              <a:latin typeface="Times New Roman" panose="02020603050405020304" pitchFamily="18" charset="0"/>
              <a:cs typeface="Times New Roman" panose="02020603050405020304" pitchFamily="18" charset="0"/>
            </a:endParaRPr>
          </a:p>
        </p:txBody>
      </p:sp>
      <p:sp>
        <p:nvSpPr>
          <p:cNvPr id="16" name="Rechteck 15">
            <a:extLst>
              <a:ext uri="{FF2B5EF4-FFF2-40B4-BE49-F238E27FC236}">
                <a16:creationId xmlns:a16="http://schemas.microsoft.com/office/drawing/2014/main" id="{16DA1AB4-8034-425B-8630-B7B76391AF16}"/>
              </a:ext>
            </a:extLst>
          </p:cNvPr>
          <p:cNvSpPr/>
          <p:nvPr/>
        </p:nvSpPr>
        <p:spPr>
          <a:xfrm>
            <a:off x="537028" y="2486811"/>
            <a:ext cx="6082136" cy="3170099"/>
          </a:xfrm>
          <a:prstGeom prst="rect">
            <a:avLst/>
          </a:prstGeom>
        </p:spPr>
        <p:txBody>
          <a:bodyPr wrap="square">
            <a:spAutoFit/>
          </a:bodyPr>
          <a:lstStyle/>
          <a:p>
            <a:pPr marL="360363" indent="-360363">
              <a:buFont typeface="Symbol" panose="05050102010706020507" pitchFamily="18" charset="2"/>
              <a:buChar char="Þ"/>
            </a:pPr>
            <a:r>
              <a:rPr lang="de-DE" dirty="0">
                <a:latin typeface="Times New Roman" panose="02020603050405020304" pitchFamily="18" charset="0"/>
              </a:rPr>
              <a:t>Die Verknüpfung von Strom und selbsterregtem Fluss </a:t>
            </a:r>
            <a:br>
              <a:rPr lang="de-DE" dirty="0">
                <a:latin typeface="Times New Roman" panose="02020603050405020304" pitchFamily="18" charset="0"/>
              </a:rPr>
            </a:br>
            <a:r>
              <a:rPr lang="de-DE" dirty="0">
                <a:latin typeface="Times New Roman" panose="02020603050405020304" pitchFamily="18" charset="0"/>
              </a:rPr>
              <a:t>ergibt sich aus dem Zusammenhang </a:t>
            </a:r>
            <a:r>
              <a:rPr lang="de-AT" dirty="0">
                <a:latin typeface="Times New Roman" panose="02020603050405020304" pitchFamily="18" charset="0"/>
                <a:cs typeface="Times New Roman" panose="02020603050405020304" pitchFamily="18" charset="0"/>
              </a:rPr>
              <a:t>N*</a:t>
            </a:r>
            <a:r>
              <a:rPr lang="de-AT" dirty="0">
                <a:latin typeface="Symbol" charset="2"/>
                <a:ea typeface="Symbol" charset="2"/>
                <a:cs typeface="Symbol" charset="2"/>
              </a:rPr>
              <a:t>F</a:t>
            </a:r>
            <a:r>
              <a:rPr lang="de-AT" dirty="0">
                <a:latin typeface="Times New Roman" panose="02020603050405020304" pitchFamily="18" charset="0"/>
                <a:cs typeface="Times New Roman" panose="02020603050405020304" pitchFamily="18" charset="0"/>
              </a:rPr>
              <a:t>=L*I mit der (Selbst-) Induktivität L;</a:t>
            </a:r>
          </a:p>
          <a:p>
            <a:pPr marL="360363" indent="-360363">
              <a:buFont typeface="Symbol" panose="05050102010706020507" pitchFamily="18" charset="2"/>
              <a:buChar char="Þ"/>
            </a:pPr>
            <a:r>
              <a:rPr lang="de-AT" dirty="0">
                <a:latin typeface="Times New Roman" panose="02020603050405020304" pitchFamily="18" charset="0"/>
                <a:cs typeface="Times New Roman" panose="02020603050405020304" pitchFamily="18" charset="0"/>
              </a:rPr>
              <a:t>Obige Formel in das Induktionsgesetz eingesetzt führt mit </a:t>
            </a:r>
            <a:r>
              <a:rPr lang="de-AT" dirty="0">
                <a:solidFill>
                  <a:prstClr val="black"/>
                </a:solidFill>
                <a:latin typeface="Times New Roman" panose="02020603050405020304" pitchFamily="18" charset="0"/>
                <a:cs typeface="Times New Roman" panose="02020603050405020304" pitchFamily="18" charset="0"/>
              </a:rPr>
              <a:t>U=N*</a:t>
            </a:r>
            <a:r>
              <a:rPr lang="de-AT" dirty="0" err="1">
                <a:solidFill>
                  <a:prstClr val="black"/>
                </a:solidFill>
                <a:latin typeface="Times New Roman" panose="02020603050405020304" pitchFamily="18" charset="0"/>
                <a:cs typeface="Times New Roman" panose="02020603050405020304" pitchFamily="18" charset="0"/>
              </a:rPr>
              <a:t>d</a:t>
            </a:r>
            <a:r>
              <a:rPr lang="de-AT" dirty="0" err="1">
                <a:solidFill>
                  <a:prstClr val="black"/>
                </a:solidFill>
                <a:latin typeface="Symbol" panose="05050102010706020507" pitchFamily="18" charset="2"/>
                <a:cs typeface="Times New Roman" panose="02020603050405020304" pitchFamily="18" charset="0"/>
              </a:rPr>
              <a:t>F</a:t>
            </a:r>
            <a:r>
              <a:rPr lang="de-AT" dirty="0">
                <a:solidFill>
                  <a:prstClr val="black"/>
                </a:solidFill>
                <a:latin typeface="Times New Roman" panose="02020603050405020304" pitchFamily="18" charset="0"/>
                <a:cs typeface="Times New Roman" panose="02020603050405020304" pitchFamily="18" charset="0"/>
              </a:rPr>
              <a:t>/</a:t>
            </a:r>
            <a:r>
              <a:rPr lang="de-AT" dirty="0" err="1">
                <a:solidFill>
                  <a:prstClr val="black"/>
                </a:solidFill>
                <a:latin typeface="Times New Roman" panose="02020603050405020304" pitchFamily="18" charset="0"/>
                <a:cs typeface="Times New Roman" panose="02020603050405020304" pitchFamily="18" charset="0"/>
              </a:rPr>
              <a:t>dt</a:t>
            </a:r>
            <a:r>
              <a:rPr lang="de-AT" dirty="0">
                <a:solidFill>
                  <a:prstClr val="black"/>
                </a:solidFill>
                <a:latin typeface="Times New Roman" panose="02020603050405020304" pitchFamily="18" charset="0"/>
                <a:cs typeface="Times New Roman" panose="02020603050405020304" pitchFamily="18" charset="0"/>
              </a:rPr>
              <a:t> auf den Zusammenhang  </a:t>
            </a:r>
            <a:r>
              <a:rPr lang="de-AT"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 </a:t>
            </a:r>
            <a:r>
              <a:rPr lang="de-AT" sz="2000" b="1" dirty="0">
                <a:solidFill>
                  <a:prstClr val="black"/>
                </a:solidFill>
                <a:latin typeface="Times New Roman" panose="02020603050405020304" pitchFamily="18" charset="0"/>
                <a:cs typeface="Times New Roman" panose="02020603050405020304" pitchFamily="18" charset="0"/>
              </a:rPr>
              <a:t>U</a:t>
            </a:r>
            <a:r>
              <a:rPr lang="de-AT" sz="2000" b="1" baseline="-25000" dirty="0">
                <a:solidFill>
                  <a:prstClr val="black"/>
                </a:solidFill>
                <a:latin typeface="Times New Roman" panose="02020603050405020304" pitchFamily="18" charset="0"/>
                <a:cs typeface="Times New Roman" panose="02020603050405020304" pitchFamily="18" charset="0"/>
              </a:rPr>
              <a:t>L</a:t>
            </a:r>
            <a:r>
              <a:rPr lang="de-AT" sz="2000" b="1" dirty="0">
                <a:solidFill>
                  <a:prstClr val="black"/>
                </a:solidFill>
                <a:latin typeface="Times New Roman" panose="02020603050405020304" pitchFamily="18" charset="0"/>
                <a:cs typeface="Times New Roman" panose="02020603050405020304" pitchFamily="18" charset="0"/>
              </a:rPr>
              <a:t> = L*</a:t>
            </a:r>
            <a:r>
              <a:rPr lang="de-AT" sz="2000" b="1" dirty="0" err="1">
                <a:solidFill>
                  <a:prstClr val="black"/>
                </a:solidFill>
                <a:latin typeface="Times New Roman" panose="02020603050405020304" pitchFamily="18" charset="0"/>
                <a:cs typeface="Times New Roman" panose="02020603050405020304" pitchFamily="18" charset="0"/>
              </a:rPr>
              <a:t>d</a:t>
            </a:r>
            <a:r>
              <a:rPr lang="de-AT" sz="2000" b="1" dirty="0" err="1">
                <a:solidFill>
                  <a:prstClr val="black"/>
                </a:solidFill>
                <a:latin typeface="Symbol" panose="05050102010706020507" pitchFamily="18" charset="2"/>
                <a:cs typeface="Times New Roman" panose="02020603050405020304" pitchFamily="18" charset="0"/>
              </a:rPr>
              <a:t>I</a:t>
            </a:r>
            <a:r>
              <a:rPr lang="de-AT" sz="2000" b="1" baseline="-25000" dirty="0" err="1">
                <a:solidFill>
                  <a:prstClr val="black"/>
                </a:solidFill>
                <a:latin typeface="Times New Roman" panose="02020603050405020304" pitchFamily="18" charset="0"/>
                <a:cs typeface="Times New Roman" panose="02020603050405020304" pitchFamily="18" charset="0"/>
              </a:rPr>
              <a:t>L</a:t>
            </a:r>
            <a:r>
              <a:rPr lang="de-AT" sz="2000" b="1" dirty="0">
                <a:solidFill>
                  <a:prstClr val="black"/>
                </a:solidFill>
                <a:latin typeface="Times New Roman" panose="02020603050405020304" pitchFamily="18" charset="0"/>
                <a:cs typeface="Times New Roman" panose="02020603050405020304" pitchFamily="18" charset="0"/>
              </a:rPr>
              <a:t>/</a:t>
            </a:r>
            <a:r>
              <a:rPr lang="de-AT" sz="2000" b="1" dirty="0" err="1">
                <a:solidFill>
                  <a:prstClr val="black"/>
                </a:solidFill>
                <a:latin typeface="Times New Roman" panose="02020603050405020304" pitchFamily="18" charset="0"/>
                <a:cs typeface="Times New Roman" panose="02020603050405020304" pitchFamily="18" charset="0"/>
              </a:rPr>
              <a:t>dt</a:t>
            </a:r>
            <a:r>
              <a:rPr lang="de-AT" sz="2000" b="1" dirty="0">
                <a:solidFill>
                  <a:prstClr val="black"/>
                </a:solidFill>
                <a:latin typeface="Times New Roman" panose="02020603050405020304" pitchFamily="18" charset="0"/>
                <a:cs typeface="Times New Roman" panose="02020603050405020304" pitchFamily="18" charset="0"/>
              </a:rPr>
              <a:t> </a:t>
            </a:r>
            <a:br>
              <a:rPr lang="de-AT" dirty="0">
                <a:solidFill>
                  <a:prstClr val="black"/>
                </a:solidFill>
                <a:latin typeface="Times New Roman" panose="02020603050405020304" pitchFamily="18" charset="0"/>
                <a:cs typeface="Times New Roman" panose="02020603050405020304" pitchFamily="18" charset="0"/>
              </a:rPr>
            </a:br>
            <a:r>
              <a:rPr lang="de-AT" dirty="0">
                <a:solidFill>
                  <a:prstClr val="black"/>
                </a:solidFill>
                <a:latin typeface="Times New Roman" panose="02020603050405020304" pitchFamily="18" charset="0"/>
                <a:cs typeface="Times New Roman" panose="02020603050405020304" pitchFamily="18" charset="0"/>
              </a:rPr>
              <a:t>für die Spannung an einer Induktivität;</a:t>
            </a:r>
          </a:p>
          <a:p>
            <a:pPr marL="360363" indent="-360363">
              <a:buFont typeface="Symbol" panose="05050102010706020507" pitchFamily="18" charset="2"/>
              <a:buChar char="Þ"/>
            </a:pPr>
            <a:r>
              <a:rPr lang="de-AT" dirty="0">
                <a:solidFill>
                  <a:prstClr val="black"/>
                </a:solidFill>
                <a:latin typeface="Times New Roman" panose="02020603050405020304" pitchFamily="18" charset="0"/>
                <a:cs typeface="Times New Roman" panose="02020603050405020304" pitchFamily="18" charset="0"/>
              </a:rPr>
              <a:t>Sehr rasche Stromänderungen führen daher zu großen Spannungen an Induktivitäten, andererseits tendieren Induktivitäten dazu, den Strom durch sie zu glätten, indem sie jeder (erwünschten oder unerwünschten) Stromänderung eine Spannung entgegensetzen;</a:t>
            </a:r>
          </a:p>
        </p:txBody>
      </p:sp>
      <p:sp>
        <p:nvSpPr>
          <p:cNvPr id="7" name="Rechteck 6">
            <a:extLst>
              <a:ext uri="{FF2B5EF4-FFF2-40B4-BE49-F238E27FC236}">
                <a16:creationId xmlns:a16="http://schemas.microsoft.com/office/drawing/2014/main" id="{F5174D81-3E7F-45C4-BBD7-76BD56FD37A6}"/>
              </a:ext>
            </a:extLst>
          </p:cNvPr>
          <p:cNvSpPr/>
          <p:nvPr/>
        </p:nvSpPr>
        <p:spPr>
          <a:xfrm>
            <a:off x="537026" y="5656910"/>
            <a:ext cx="7747001" cy="677108"/>
          </a:xfrm>
          <a:prstGeom prst="rect">
            <a:avLst/>
          </a:prstGeom>
          <a:ln w="6350">
            <a:solidFill>
              <a:schemeClr val="tx1"/>
            </a:solidFill>
          </a:ln>
        </p:spPr>
        <p:txBody>
          <a:bodyPr wrap="square">
            <a:spAutoFit/>
          </a:bodyPr>
          <a:lstStyle/>
          <a:p>
            <a:pPr marL="360363" indent="-360363">
              <a:buFont typeface="Symbol" panose="05050102010706020507" pitchFamily="18" charset="2"/>
              <a:buChar char="Þ"/>
            </a:pPr>
            <a:r>
              <a:rPr lang="de-AT" dirty="0">
                <a:solidFill>
                  <a:prstClr val="black"/>
                </a:solidFill>
                <a:latin typeface="Times New Roman" panose="02020603050405020304" pitchFamily="18" charset="0"/>
                <a:cs typeface="Times New Roman" panose="02020603050405020304" pitchFamily="18" charset="0"/>
              </a:rPr>
              <a:t>Für die typischen Spulenkonfigurationen ergibt sich aus L=</a:t>
            </a:r>
            <a:r>
              <a:rPr lang="de-AT" dirty="0">
                <a:latin typeface="Times New Roman" panose="02020603050405020304" pitchFamily="18" charset="0"/>
                <a:cs typeface="Times New Roman" panose="02020603050405020304" pitchFamily="18" charset="0"/>
              </a:rPr>
              <a:t> N*</a:t>
            </a:r>
            <a:r>
              <a:rPr lang="de-AT" dirty="0">
                <a:latin typeface="Symbol" charset="2"/>
                <a:ea typeface="Symbol" charset="2"/>
                <a:cs typeface="Symbol" charset="2"/>
              </a:rPr>
              <a:t>F</a:t>
            </a:r>
            <a:r>
              <a:rPr lang="de-AT" dirty="0">
                <a:latin typeface="Times New Roman" panose="02020603050405020304" pitchFamily="18" charset="0"/>
                <a:cs typeface="Times New Roman" panose="02020603050405020304" pitchFamily="18" charset="0"/>
              </a:rPr>
              <a:t>/I mit </a:t>
            </a:r>
            <a:r>
              <a:rPr lang="de-AT" dirty="0">
                <a:latin typeface="Symbol" charset="2"/>
                <a:ea typeface="Symbol" charset="2"/>
                <a:cs typeface="Symbol" charset="2"/>
              </a:rPr>
              <a:t>F</a:t>
            </a:r>
            <a:r>
              <a:rPr lang="de-AT" dirty="0">
                <a:latin typeface="Times New Roman" panose="02020603050405020304" pitchFamily="18" charset="0"/>
                <a:cs typeface="Times New Roman" panose="02020603050405020304" pitchFamily="18" charset="0"/>
              </a:rPr>
              <a:t>=B*A, B=</a:t>
            </a:r>
            <a:r>
              <a:rPr lang="de-AT" dirty="0">
                <a:latin typeface="Symbol" charset="2"/>
                <a:ea typeface="Symbol" charset="2"/>
                <a:cs typeface="Symbol" charset="2"/>
              </a:rPr>
              <a:t>m</a:t>
            </a:r>
            <a:r>
              <a:rPr lang="de-AT" baseline="-25000" dirty="0">
                <a:latin typeface="Times New Roman" panose="02020603050405020304" pitchFamily="18" charset="0"/>
                <a:cs typeface="Times New Roman" panose="02020603050405020304" pitchFamily="18" charset="0"/>
              </a:rPr>
              <a:t>0</a:t>
            </a:r>
            <a:r>
              <a:rPr lang="de-AT" dirty="0">
                <a:latin typeface="Times New Roman" panose="02020603050405020304" pitchFamily="18" charset="0"/>
                <a:cs typeface="Times New Roman" panose="02020603050405020304" pitchFamily="18" charset="0"/>
              </a:rPr>
              <a:t>*</a:t>
            </a:r>
            <a:r>
              <a:rPr lang="de-AT" dirty="0" err="1">
                <a:latin typeface="Symbol" charset="2"/>
                <a:ea typeface="Symbol" charset="2"/>
                <a:cs typeface="Symbol" charset="2"/>
              </a:rPr>
              <a:t>m</a:t>
            </a:r>
            <a:r>
              <a:rPr lang="de-AT" baseline="-25000" dirty="0" err="1">
                <a:latin typeface="Times New Roman" panose="02020603050405020304" pitchFamily="18" charset="0"/>
                <a:cs typeface="Times New Roman" panose="02020603050405020304" pitchFamily="18" charset="0"/>
              </a:rPr>
              <a:t>r</a:t>
            </a:r>
            <a:r>
              <a:rPr lang="de-AT" dirty="0">
                <a:latin typeface="Times New Roman" panose="02020603050405020304" pitchFamily="18" charset="0"/>
                <a:cs typeface="Times New Roman" panose="02020603050405020304" pitchFamily="18" charset="0"/>
              </a:rPr>
              <a:t>*H und H=N*I/l, zu  </a:t>
            </a:r>
            <a:r>
              <a:rPr lang="de-AT" sz="2000" dirty="0">
                <a:latin typeface="Times New Roman" panose="02020603050405020304" pitchFamily="18" charset="0"/>
                <a:cs typeface="Times New Roman" panose="02020603050405020304" pitchFamily="18" charset="0"/>
                <a:sym typeface="Wingdings" panose="05000000000000000000" pitchFamily="2" charset="2"/>
              </a:rPr>
              <a:t> </a:t>
            </a:r>
            <a:r>
              <a:rPr lang="de-AT" sz="2000" b="1" dirty="0">
                <a:latin typeface="Times New Roman" panose="02020603050405020304" pitchFamily="18" charset="0"/>
                <a:cs typeface="Times New Roman" panose="02020603050405020304" pitchFamily="18" charset="0"/>
              </a:rPr>
              <a:t>L = </a:t>
            </a:r>
            <a:r>
              <a:rPr lang="de-AT" sz="2000" b="1" dirty="0">
                <a:latin typeface="Symbol" charset="2"/>
                <a:ea typeface="Symbol" charset="2"/>
                <a:cs typeface="Symbol" charset="2"/>
              </a:rPr>
              <a:t>m</a:t>
            </a:r>
            <a:r>
              <a:rPr lang="de-AT" sz="2000" b="1" baseline="-25000" dirty="0">
                <a:latin typeface="Times New Roman" panose="02020603050405020304" pitchFamily="18" charset="0"/>
                <a:cs typeface="Times New Roman" panose="02020603050405020304" pitchFamily="18" charset="0"/>
              </a:rPr>
              <a:t>0</a:t>
            </a:r>
            <a:r>
              <a:rPr lang="de-AT" sz="2000" b="1" dirty="0">
                <a:latin typeface="Times New Roman" panose="02020603050405020304" pitchFamily="18" charset="0"/>
                <a:cs typeface="Times New Roman" panose="02020603050405020304" pitchFamily="18" charset="0"/>
              </a:rPr>
              <a:t>*</a:t>
            </a:r>
            <a:r>
              <a:rPr lang="de-AT" sz="2000" b="1" dirty="0" err="1">
                <a:latin typeface="Symbol" charset="2"/>
                <a:ea typeface="Symbol" charset="2"/>
                <a:cs typeface="Symbol" charset="2"/>
              </a:rPr>
              <a:t>m</a:t>
            </a:r>
            <a:r>
              <a:rPr lang="de-AT" sz="2000" b="1" baseline="-25000" dirty="0" err="1">
                <a:latin typeface="Times New Roman" panose="02020603050405020304" pitchFamily="18" charset="0"/>
                <a:cs typeface="Times New Roman" panose="02020603050405020304" pitchFamily="18" charset="0"/>
              </a:rPr>
              <a:t>r</a:t>
            </a:r>
            <a:r>
              <a:rPr lang="de-AT" sz="2000" b="1" dirty="0">
                <a:latin typeface="Times New Roman" panose="02020603050405020304" pitchFamily="18" charset="0"/>
                <a:cs typeface="Times New Roman" panose="02020603050405020304" pitchFamily="18" charset="0"/>
              </a:rPr>
              <a:t>*N</a:t>
            </a:r>
            <a:r>
              <a:rPr lang="de-AT" sz="2000" b="1" baseline="30000" dirty="0">
                <a:latin typeface="Times New Roman" panose="02020603050405020304" pitchFamily="18" charset="0"/>
                <a:cs typeface="Times New Roman" panose="02020603050405020304" pitchFamily="18" charset="0"/>
              </a:rPr>
              <a:t>2</a:t>
            </a:r>
            <a:r>
              <a:rPr lang="de-AT" sz="2000" b="1" dirty="0">
                <a:latin typeface="Times New Roman" panose="02020603050405020304" pitchFamily="18" charset="0"/>
                <a:cs typeface="Times New Roman" panose="02020603050405020304" pitchFamily="18" charset="0"/>
              </a:rPr>
              <a:t>*A/l</a:t>
            </a:r>
          </a:p>
        </p:txBody>
      </p:sp>
    </p:spTree>
    <p:extLst>
      <p:ext uri="{BB962C8B-B14F-4D97-AF65-F5344CB8AC3E}">
        <p14:creationId xmlns:p14="http://schemas.microsoft.com/office/powerpoint/2010/main" val="186323974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30" y="1427020"/>
            <a:ext cx="5202868" cy="4828090"/>
          </a:xfrm>
        </p:spPr>
        <p:txBody>
          <a:bodyPr>
            <a:noAutofit/>
          </a:bodyPr>
          <a:lstStyle/>
          <a:p>
            <a:pPr algn="l"/>
            <a:r>
              <a:rPr lang="de-AT" sz="2200" dirty="0">
                <a:solidFill>
                  <a:prstClr val="black"/>
                </a:solidFill>
                <a:latin typeface="Times New Roman" panose="02020603050405020304" pitchFamily="18" charset="0"/>
                <a:cs typeface="Times New Roman" panose="02020603050405020304" pitchFamily="18" charset="0"/>
              </a:rPr>
              <a:t>In magnetischen Feldern werden Kräfte auf quer zum Feld (relativ-) bewegte elektrische Ladungen ausgeübt;</a:t>
            </a:r>
          </a:p>
          <a:p>
            <a:pPr marL="342900" indent="-342900" algn="l">
              <a:buFontTx/>
              <a:buChar char="-"/>
            </a:pPr>
            <a:r>
              <a:rPr lang="de-AT" sz="2000" dirty="0">
                <a:latin typeface="Times New Roman" panose="02020603050405020304" pitchFamily="18" charset="0"/>
                <a:cs typeface="Times New Roman" panose="02020603050405020304" pitchFamily="18" charset="0"/>
              </a:rPr>
              <a:t>die Kraftwirkung im magnetischen Feld ist sowohl normal auf die Feld-, als auch normal auf die Bewegungsrichtung;</a:t>
            </a:r>
            <a:br>
              <a:rPr lang="de-AT" sz="2000" dirty="0">
                <a:latin typeface="Times New Roman" panose="02020603050405020304" pitchFamily="18" charset="0"/>
                <a:cs typeface="Times New Roman" panose="02020603050405020304" pitchFamily="18" charset="0"/>
              </a:rPr>
            </a:br>
            <a:br>
              <a:rPr lang="de-AT" sz="2000" dirty="0">
                <a:latin typeface="Times New Roman" panose="02020603050405020304" pitchFamily="18" charset="0"/>
                <a:cs typeface="Times New Roman" panose="02020603050405020304" pitchFamily="18" charset="0"/>
              </a:rPr>
            </a:br>
            <a:r>
              <a:rPr lang="de-AT" sz="2000" dirty="0">
                <a:latin typeface="Times New Roman" panose="02020603050405020304" pitchFamily="18" charset="0"/>
                <a:cs typeface="Times New Roman" panose="02020603050405020304" pitchFamily="18" charset="0"/>
              </a:rPr>
              <a:t>=&gt; in der Abbildung bewegen sich eine pos. und eine neg. Ladung in +y-Richtung, das homogene Magnetfeld B zeigt in die +x-Richtung;</a:t>
            </a:r>
            <a:br>
              <a:rPr lang="de-AT" sz="2000" dirty="0">
                <a:latin typeface="Times New Roman" panose="02020603050405020304" pitchFamily="18" charset="0"/>
                <a:cs typeface="Times New Roman" panose="02020603050405020304" pitchFamily="18" charset="0"/>
              </a:rPr>
            </a:br>
            <a:r>
              <a:rPr lang="de-AT" sz="2000" dirty="0">
                <a:latin typeface="Times New Roman" panose="02020603050405020304" pitchFamily="18" charset="0"/>
                <a:cs typeface="Times New Roman" panose="02020603050405020304" pitchFamily="18" charset="0"/>
              </a:rPr>
              <a:t>=&gt; das positive Teilchen wird in die –z-, das negative in die +z-Richtung abgelenkt;</a:t>
            </a:r>
          </a:p>
          <a:p>
            <a:pPr marL="342900" indent="-342900" algn="l">
              <a:buFontTx/>
              <a:buChar char="-"/>
            </a:pPr>
            <a:r>
              <a:rPr lang="de-AT" sz="2000" dirty="0">
                <a:latin typeface="Times New Roman" panose="02020603050405020304" pitchFamily="18" charset="0"/>
                <a:cs typeface="Times New Roman" panose="02020603050405020304" pitchFamily="18" charset="0"/>
              </a:rPr>
              <a:t>Die Kraftrichtung kann mit der „Rechte Hand-Regel“ oder der „Rechtsschrauben-Regel“ bestimmt werden;</a:t>
            </a:r>
            <a:br>
              <a:rPr lang="de-AT" sz="2200" dirty="0">
                <a:latin typeface="Times New Roman" panose="02020603050405020304" pitchFamily="18" charset="0"/>
                <a:cs typeface="Times New Roman" panose="02020603050405020304" pitchFamily="18" charset="0"/>
              </a:rPr>
            </a:br>
            <a:endParaRPr lang="de-AT" dirty="0">
              <a:latin typeface="Times New Roman" panose="02020603050405020304" pitchFamily="18" charset="0"/>
              <a:cs typeface="Times New Roman" panose="02020603050405020304" pitchFamily="18" charset="0"/>
            </a:endParaRPr>
          </a:p>
          <a:p>
            <a:pPr algn="l"/>
            <a:r>
              <a:rPr lang="de-AT" dirty="0">
                <a:latin typeface="Times New Roman" panose="02020603050405020304" pitchFamily="18" charset="0"/>
                <a:cs typeface="Times New Roman" panose="02020603050405020304" pitchFamily="18" charset="0"/>
              </a:rPr>
              <a:t> </a:t>
            </a: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2021</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Transfer Zentrum Weiz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29" y="762002"/>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AT" sz="3200" dirty="0">
                <a:solidFill>
                  <a:prstClr val="black"/>
                </a:solidFill>
                <a:latin typeface="Times New Roman" panose="02020603050405020304" pitchFamily="18" charset="0"/>
                <a:cs typeface="Times New Roman" panose="02020603050405020304" pitchFamily="18" charset="0"/>
              </a:rPr>
              <a:t>Kraftwirkung in Magnetischen F</a:t>
            </a:r>
            <a:r>
              <a:rPr kumimoji="0" lang="de-AT" sz="32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eldern</a:t>
            </a:r>
            <a:endParaRPr kumimoji="0" lang="de-AT"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 name="Foliennummernplatzhalter 6">
            <a:extLst>
              <a:ext uri="{FF2B5EF4-FFF2-40B4-BE49-F238E27FC236}">
                <a16:creationId xmlns:a16="http://schemas.microsoft.com/office/drawing/2014/main" id="{33795DA2-1CF0-44F4-B70D-B94C2E678C74}"/>
              </a:ext>
            </a:extLst>
          </p:cNvPr>
          <p:cNvSpPr>
            <a:spLocks noGrp="1"/>
          </p:cNvSpPr>
          <p:nvPr>
            <p:ph type="sldNum" sz="quarter" idx="12"/>
          </p:nvPr>
        </p:nvSpPr>
        <p:spPr>
          <a:xfrm>
            <a:off x="8284027" y="6356350"/>
            <a:ext cx="3240315" cy="365125"/>
          </a:xfrm>
        </p:spPr>
        <p:txBody>
          <a:bodyPr/>
          <a:lstStyle/>
          <a:p>
            <a:r>
              <a:rPr lang="de-AT" dirty="0"/>
              <a:t>3. Magnetisches Feld, Folie </a:t>
            </a:r>
            <a:fld id="{7E725991-9698-40AD-BC4D-4702C78B2D3B}" type="slidenum">
              <a:rPr lang="de-AT"/>
              <a:pPr/>
              <a:t>2</a:t>
            </a:fld>
            <a:endParaRPr lang="de-AT" dirty="0"/>
          </a:p>
        </p:txBody>
      </p:sp>
      <p:pic>
        <p:nvPicPr>
          <p:cNvPr id="2" name="Grafik 1">
            <a:extLst>
              <a:ext uri="{FF2B5EF4-FFF2-40B4-BE49-F238E27FC236}">
                <a16:creationId xmlns:a16="http://schemas.microsoft.com/office/drawing/2014/main" id="{615C477C-F79E-4358-B446-9BC830105070}"/>
              </a:ext>
            </a:extLst>
          </p:cNvPr>
          <p:cNvPicPr>
            <a:picLocks noChangeAspect="1"/>
          </p:cNvPicPr>
          <p:nvPr/>
        </p:nvPicPr>
        <p:blipFill>
          <a:blip r:embed="rId2"/>
          <a:stretch>
            <a:fillRect/>
          </a:stretch>
        </p:blipFill>
        <p:spPr>
          <a:xfrm>
            <a:off x="5739898" y="1427018"/>
            <a:ext cx="5897069" cy="4564195"/>
          </a:xfrm>
          <a:prstGeom prst="rect">
            <a:avLst/>
          </a:prstGeom>
        </p:spPr>
      </p:pic>
    </p:spTree>
    <p:extLst>
      <p:ext uri="{BB962C8B-B14F-4D97-AF65-F5344CB8AC3E}">
        <p14:creationId xmlns:p14="http://schemas.microsoft.com/office/powerpoint/2010/main" val="348745065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29" y="1427020"/>
            <a:ext cx="7173953" cy="1098797"/>
          </a:xfrm>
        </p:spPr>
        <p:txBody>
          <a:bodyPr>
            <a:noAutofit/>
          </a:bodyPr>
          <a:lstStyle/>
          <a:p>
            <a:pPr marL="285750" indent="-285750" algn="l">
              <a:buFontTx/>
              <a:buChar char="-"/>
            </a:pPr>
            <a:r>
              <a:rPr lang="de-AT" sz="1800" dirty="0">
                <a:latin typeface="Times New Roman" panose="02020603050405020304" pitchFamily="18" charset="0"/>
                <a:cs typeface="Times New Roman" panose="02020603050405020304" pitchFamily="18" charset="0"/>
              </a:rPr>
              <a:t>Für magnetisch </a:t>
            </a:r>
            <a:r>
              <a:rPr lang="de-AT" sz="1800" dirty="0" err="1">
                <a:latin typeface="Times New Roman" panose="02020603050405020304" pitchFamily="18" charset="0"/>
                <a:cs typeface="Times New Roman" panose="02020603050405020304" pitchFamily="18" charset="0"/>
              </a:rPr>
              <a:t>ungekoppelte</a:t>
            </a:r>
            <a:r>
              <a:rPr lang="de-AT" sz="1800" dirty="0">
                <a:latin typeface="Times New Roman" panose="02020603050405020304" pitchFamily="18" charset="0"/>
                <a:cs typeface="Times New Roman" panose="02020603050405020304" pitchFamily="18" charset="0"/>
              </a:rPr>
              <a:t> Induktivitäten, d.h. ohne Eisenkopplung, gelten die selben Regeln wie für Widerstände, bei Serienschaltung addieren sich die Induktivitätswerte, bei Parallelschaltungen die Kehrwerte, also </a:t>
            </a:r>
            <a:endParaRPr lang="de-AT" sz="2000" dirty="0">
              <a:latin typeface="Times New Roman" panose="02020603050405020304" pitchFamily="18" charset="0"/>
              <a:cs typeface="Times New Roman" panose="02020603050405020304" pitchFamily="18" charset="0"/>
            </a:endParaRP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2021</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Transfer Zentrum Weiz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29" y="762002"/>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Serien- und Parallelschaltung </a:t>
            </a:r>
            <a:r>
              <a:rPr kumimoji="0" lang="de-AT" sz="28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ungekoppelter</a:t>
            </a: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Induktivitäten</a:t>
            </a:r>
          </a:p>
        </p:txBody>
      </p:sp>
      <p:sp>
        <p:nvSpPr>
          <p:cNvPr id="13" name="Foliennummernplatzhalter 6">
            <a:extLst>
              <a:ext uri="{FF2B5EF4-FFF2-40B4-BE49-F238E27FC236}">
                <a16:creationId xmlns:a16="http://schemas.microsoft.com/office/drawing/2014/main" id="{D6939882-DBDA-4554-BA7A-4D527D4DFD71}"/>
              </a:ext>
            </a:extLst>
          </p:cNvPr>
          <p:cNvSpPr>
            <a:spLocks noGrp="1"/>
          </p:cNvSpPr>
          <p:nvPr>
            <p:ph type="sldNum" sz="quarter" idx="12"/>
          </p:nvPr>
        </p:nvSpPr>
        <p:spPr>
          <a:xfrm>
            <a:off x="8284027" y="6356350"/>
            <a:ext cx="3240315" cy="365125"/>
          </a:xfrm>
        </p:spPr>
        <p:txBody>
          <a:bodyPr/>
          <a:lstStyle/>
          <a:p>
            <a:r>
              <a:rPr lang="de-AT" dirty="0"/>
              <a:t>3. Magnetisches Feld, Folie </a:t>
            </a:r>
            <a:fld id="{7E725991-9698-40AD-BC4D-4702C78B2D3B}" type="slidenum">
              <a:rPr lang="de-AT"/>
              <a:pPr/>
              <a:t>20</a:t>
            </a:fld>
            <a:endParaRPr lang="de-AT" dirty="0"/>
          </a:p>
        </p:txBody>
      </p:sp>
      <p:pic>
        <p:nvPicPr>
          <p:cNvPr id="2" name="Grafik 1">
            <a:extLst>
              <a:ext uri="{FF2B5EF4-FFF2-40B4-BE49-F238E27FC236}">
                <a16:creationId xmlns:a16="http://schemas.microsoft.com/office/drawing/2014/main" id="{F60D5941-CE0B-42A0-9E47-F7A86C0D947C}"/>
              </a:ext>
            </a:extLst>
          </p:cNvPr>
          <p:cNvPicPr>
            <a:picLocks noChangeAspect="1"/>
          </p:cNvPicPr>
          <p:nvPr/>
        </p:nvPicPr>
        <p:blipFill>
          <a:blip r:embed="rId2"/>
          <a:stretch>
            <a:fillRect/>
          </a:stretch>
        </p:blipFill>
        <p:spPr>
          <a:xfrm>
            <a:off x="8284028" y="1447695"/>
            <a:ext cx="3240314" cy="2330806"/>
          </a:xfrm>
          <a:prstGeom prst="rect">
            <a:avLst/>
          </a:prstGeom>
        </p:spPr>
      </p:pic>
      <p:pic>
        <p:nvPicPr>
          <p:cNvPr id="4" name="Grafik 3">
            <a:extLst>
              <a:ext uri="{FF2B5EF4-FFF2-40B4-BE49-F238E27FC236}">
                <a16:creationId xmlns:a16="http://schemas.microsoft.com/office/drawing/2014/main" id="{034E08CD-5F79-43D9-9968-DC9E04CA9E5C}"/>
              </a:ext>
            </a:extLst>
          </p:cNvPr>
          <p:cNvPicPr>
            <a:picLocks noChangeAspect="1"/>
          </p:cNvPicPr>
          <p:nvPr/>
        </p:nvPicPr>
        <p:blipFill rotWithShape="1">
          <a:blip r:embed="rId3"/>
          <a:srcRect b="49620"/>
          <a:stretch/>
        </p:blipFill>
        <p:spPr>
          <a:xfrm>
            <a:off x="6353301" y="3897626"/>
            <a:ext cx="2715362" cy="2004274"/>
          </a:xfrm>
          <a:prstGeom prst="rect">
            <a:avLst/>
          </a:prstGeom>
        </p:spPr>
      </p:pic>
      <mc:AlternateContent xmlns:mc="http://schemas.openxmlformats.org/markup-compatibility/2006" xmlns:a14="http://schemas.microsoft.com/office/drawing/2010/main">
        <mc:Choice Requires="a14">
          <p:sp>
            <p:nvSpPr>
              <p:cNvPr id="7" name="Rechteck 6">
                <a:extLst>
                  <a:ext uri="{FF2B5EF4-FFF2-40B4-BE49-F238E27FC236}">
                    <a16:creationId xmlns:a16="http://schemas.microsoft.com/office/drawing/2014/main" id="{11ED8B2F-3464-4005-A408-5B9E99108390}"/>
                  </a:ext>
                </a:extLst>
              </p:cNvPr>
              <p:cNvSpPr/>
              <p:nvPr/>
            </p:nvSpPr>
            <p:spPr>
              <a:xfrm>
                <a:off x="535051" y="2651850"/>
                <a:ext cx="5756567" cy="3636893"/>
              </a:xfrm>
              <a:prstGeom prst="rect">
                <a:avLst/>
              </a:prstGeom>
            </p:spPr>
            <p:txBody>
              <a:bodyPr wrap="square">
                <a:spAutoFit/>
              </a:bodyPr>
              <a:lstStyle/>
              <a:p>
                <a:pPr marL="742950" lvl="1" indent="-285750">
                  <a:buFont typeface="Symbol" panose="05050102010706020507" pitchFamily="18" charset="2"/>
                  <a:buChar char="Þ"/>
                </a:pPr>
                <a:r>
                  <a:rPr lang="de-AT" dirty="0">
                    <a:latin typeface="Times New Roman" panose="02020603050405020304" pitchFamily="18" charset="0"/>
                    <a:cs typeface="Times New Roman" panose="02020603050405020304" pitchFamily="18" charset="0"/>
                  </a:rPr>
                  <a:t>Serie:	    </a:t>
                </a:r>
                <a:r>
                  <a:rPr lang="de-AT" b="1" dirty="0">
                    <a:latin typeface="Times New Roman" panose="02020603050405020304" pitchFamily="18" charset="0"/>
                    <a:cs typeface="Times New Roman" panose="02020603050405020304" pitchFamily="18" charset="0"/>
                    <a:sym typeface="Wingdings"/>
                  </a:rPr>
                  <a:t> </a:t>
                </a:r>
                <a:r>
                  <a:rPr lang="de-AT" b="1" dirty="0" err="1">
                    <a:latin typeface="Times New Roman" panose="02020603050405020304" pitchFamily="18" charset="0"/>
                    <a:cs typeface="Times New Roman" panose="02020603050405020304" pitchFamily="18" charset="0"/>
                    <a:sym typeface="Wingdings"/>
                  </a:rPr>
                  <a:t>L</a:t>
                </a:r>
                <a:r>
                  <a:rPr lang="de-AT" b="1" baseline="-25000" dirty="0" err="1">
                    <a:latin typeface="Times New Roman" panose="02020603050405020304" pitchFamily="18" charset="0"/>
                    <a:cs typeface="Times New Roman" panose="02020603050405020304" pitchFamily="18" charset="0"/>
                    <a:sym typeface="Wingdings"/>
                  </a:rPr>
                  <a:t>ges</a:t>
                </a:r>
                <a:r>
                  <a:rPr lang="de-AT" b="1" dirty="0">
                    <a:latin typeface="Times New Roman" panose="02020603050405020304" pitchFamily="18" charset="0"/>
                    <a:cs typeface="Times New Roman" panose="02020603050405020304" pitchFamily="18" charset="0"/>
                    <a:sym typeface="Wingdings"/>
                  </a:rPr>
                  <a:t> = L</a:t>
                </a:r>
                <a:r>
                  <a:rPr lang="de-AT" b="1" baseline="-25000" dirty="0">
                    <a:latin typeface="Times New Roman" panose="02020603050405020304" pitchFamily="18" charset="0"/>
                    <a:cs typeface="Times New Roman" panose="02020603050405020304" pitchFamily="18" charset="0"/>
                    <a:sym typeface="Wingdings"/>
                  </a:rPr>
                  <a:t>1</a:t>
                </a:r>
                <a:r>
                  <a:rPr lang="de-AT" b="1" dirty="0">
                    <a:latin typeface="Times New Roman" panose="02020603050405020304" pitchFamily="18" charset="0"/>
                    <a:cs typeface="Times New Roman" panose="02020603050405020304" pitchFamily="18" charset="0"/>
                    <a:sym typeface="Wingdings"/>
                  </a:rPr>
                  <a:t>+L</a:t>
                </a:r>
                <a:r>
                  <a:rPr lang="de-AT" b="1" baseline="-25000" dirty="0">
                    <a:latin typeface="Times New Roman" panose="02020603050405020304" pitchFamily="18" charset="0"/>
                    <a:cs typeface="Times New Roman" panose="02020603050405020304" pitchFamily="18" charset="0"/>
                    <a:sym typeface="Wingdings"/>
                  </a:rPr>
                  <a:t>2</a:t>
                </a:r>
                <a:r>
                  <a:rPr lang="de-AT" b="1" dirty="0">
                    <a:latin typeface="Times New Roman" panose="02020603050405020304" pitchFamily="18" charset="0"/>
                    <a:cs typeface="Times New Roman" panose="02020603050405020304" pitchFamily="18" charset="0"/>
                    <a:sym typeface="Wingdings"/>
                  </a:rPr>
                  <a:t>+ … +</a:t>
                </a:r>
                <a:r>
                  <a:rPr lang="de-AT" b="1" dirty="0" err="1">
                    <a:latin typeface="Times New Roman" panose="02020603050405020304" pitchFamily="18" charset="0"/>
                    <a:cs typeface="Times New Roman" panose="02020603050405020304" pitchFamily="18" charset="0"/>
                    <a:sym typeface="Wingdings"/>
                  </a:rPr>
                  <a:t>L</a:t>
                </a:r>
                <a:r>
                  <a:rPr lang="de-AT" b="1" baseline="-25000" dirty="0" err="1">
                    <a:latin typeface="Times New Roman" panose="02020603050405020304" pitchFamily="18" charset="0"/>
                    <a:cs typeface="Times New Roman" panose="02020603050405020304" pitchFamily="18" charset="0"/>
                    <a:sym typeface="Wingdings"/>
                  </a:rPr>
                  <a:t>n</a:t>
                </a:r>
                <a:r>
                  <a:rPr lang="de-AT" b="1" dirty="0">
                    <a:latin typeface="Times New Roman" panose="02020603050405020304" pitchFamily="18" charset="0"/>
                    <a:cs typeface="Times New Roman" panose="02020603050405020304" pitchFamily="18" charset="0"/>
                    <a:sym typeface="Wingdings"/>
                  </a:rPr>
                  <a:t> = </a:t>
                </a:r>
                <a:r>
                  <a:rPr lang="de-AT" b="1" dirty="0">
                    <a:latin typeface="Symbol" panose="05050102010706020507" pitchFamily="18" charset="2"/>
                    <a:cs typeface="Times New Roman" panose="02020603050405020304" pitchFamily="18" charset="0"/>
                    <a:sym typeface="Wingdings"/>
                  </a:rPr>
                  <a:t>S</a:t>
                </a:r>
                <a:r>
                  <a:rPr lang="de-AT" b="1" dirty="0">
                    <a:latin typeface="Times New Roman" panose="02020603050405020304" pitchFamily="18" charset="0"/>
                    <a:cs typeface="Times New Roman" panose="02020603050405020304" pitchFamily="18" charset="0"/>
                    <a:sym typeface="Wingdings"/>
                  </a:rPr>
                  <a:t> L</a:t>
                </a:r>
                <a:r>
                  <a:rPr lang="de-AT" b="1" baseline="-25000" dirty="0">
                    <a:latin typeface="Times New Roman" panose="02020603050405020304" pitchFamily="18" charset="0"/>
                    <a:cs typeface="Times New Roman" panose="02020603050405020304" pitchFamily="18" charset="0"/>
                    <a:sym typeface="Wingdings"/>
                  </a:rPr>
                  <a:t>i</a:t>
                </a:r>
              </a:p>
              <a:p>
                <a:pPr marL="742950" lvl="1" indent="-285750">
                  <a:buFont typeface="Symbol" panose="05050102010706020507" pitchFamily="18" charset="2"/>
                  <a:buChar char="Þ"/>
                </a:pPr>
                <a:endParaRPr lang="de-AT" b="1" baseline="-25000" dirty="0">
                  <a:latin typeface="Times New Roman" panose="02020603050405020304" pitchFamily="18" charset="0"/>
                  <a:cs typeface="Times New Roman" panose="02020603050405020304" pitchFamily="18" charset="0"/>
                  <a:sym typeface="Wingdings"/>
                </a:endParaRPr>
              </a:p>
              <a:p>
                <a:pPr marL="742950" lvl="1" indent="-285750">
                  <a:buFont typeface="Symbol" panose="05050102010706020507" pitchFamily="18" charset="2"/>
                  <a:buChar char="Þ"/>
                </a:pPr>
                <a:r>
                  <a:rPr lang="de-AT" dirty="0">
                    <a:latin typeface="Times New Roman" panose="02020603050405020304" pitchFamily="18" charset="0"/>
                    <a:cs typeface="Times New Roman" panose="02020603050405020304" pitchFamily="18" charset="0"/>
                  </a:rPr>
                  <a:t>Parallel: 	    </a:t>
                </a:r>
                <a:r>
                  <a:rPr lang="de-AT" b="1" dirty="0">
                    <a:latin typeface="Times New Roman" panose="02020603050405020304" pitchFamily="18" charset="0"/>
                    <a:cs typeface="Times New Roman" panose="02020603050405020304" pitchFamily="18" charset="0"/>
                    <a:sym typeface="Wingdings"/>
                  </a:rPr>
                  <a:t> </a:t>
                </a:r>
                <a:r>
                  <a:rPr lang="de-AT" b="1" dirty="0" err="1">
                    <a:latin typeface="Times New Roman" panose="02020603050405020304" pitchFamily="18" charset="0"/>
                    <a:cs typeface="Times New Roman" panose="02020603050405020304" pitchFamily="18" charset="0"/>
                    <a:sym typeface="Wingdings"/>
                  </a:rPr>
                  <a:t>L</a:t>
                </a:r>
                <a:r>
                  <a:rPr lang="de-AT" b="1" baseline="-25000" dirty="0" err="1">
                    <a:latin typeface="Times New Roman" panose="02020603050405020304" pitchFamily="18" charset="0"/>
                    <a:cs typeface="Times New Roman" panose="02020603050405020304" pitchFamily="18" charset="0"/>
                    <a:sym typeface="Wingdings"/>
                  </a:rPr>
                  <a:t>ges</a:t>
                </a:r>
                <a:r>
                  <a:rPr lang="de-AT" b="1" dirty="0">
                    <a:latin typeface="Times New Roman" panose="02020603050405020304" pitchFamily="18" charset="0"/>
                    <a:cs typeface="Times New Roman" panose="02020603050405020304" pitchFamily="18" charset="0"/>
                    <a:sym typeface="Wingdings"/>
                  </a:rPr>
                  <a:t> </a:t>
                </a:r>
                <a14:m>
                  <m:oMath xmlns:m="http://schemas.openxmlformats.org/officeDocument/2006/math">
                    <m:r>
                      <m:rPr>
                        <m:nor/>
                      </m:rPr>
                      <a:rPr lang="de-AT" b="1">
                        <a:latin typeface="Times New Roman" panose="02020603050405020304" pitchFamily="18" charset="0"/>
                        <a:cs typeface="Times New Roman" panose="02020603050405020304" pitchFamily="18" charset="0"/>
                        <a:sym typeface="Wingdings"/>
                      </a:rPr>
                      <m:t>= </m:t>
                    </m:r>
                    <m:f>
                      <m:fPr>
                        <m:ctrlPr>
                          <a:rPr lang="mr-IN" b="1" i="1">
                            <a:latin typeface="Cambria Math" panose="02040503050406030204" pitchFamily="18" charset="0"/>
                            <a:cs typeface="Times New Roman" panose="02020603050405020304" pitchFamily="18" charset="0"/>
                            <a:sym typeface="Wingdings"/>
                          </a:rPr>
                        </m:ctrlPr>
                      </m:fPr>
                      <m:num>
                        <m:r>
                          <m:rPr>
                            <m:nor/>
                          </m:rPr>
                          <a:rPr lang="de-AT" b="1">
                            <a:latin typeface="Times New Roman" panose="02020603050405020304" pitchFamily="18" charset="0"/>
                            <a:cs typeface="Times New Roman" panose="02020603050405020304" pitchFamily="18" charset="0"/>
                            <a:sym typeface="Wingdings"/>
                          </a:rPr>
                          <m:t>1</m:t>
                        </m:r>
                      </m:num>
                      <m:den>
                        <m:box>
                          <m:boxPr>
                            <m:ctrlPr>
                              <a:rPr lang="mr-IN" b="1" i="1">
                                <a:latin typeface="Cambria Math" panose="02040503050406030204" pitchFamily="18" charset="0"/>
                                <a:cs typeface="Times New Roman" panose="02020603050405020304" pitchFamily="18" charset="0"/>
                                <a:sym typeface="Wingdings"/>
                              </a:rPr>
                            </m:ctrlPr>
                          </m:boxPr>
                          <m:e>
                            <m:argPr>
                              <m:argSz m:val="-1"/>
                            </m:argPr>
                            <m:f>
                              <m:fPr>
                                <m:ctrlPr>
                                  <a:rPr lang="mr-IN" b="1" i="1">
                                    <a:latin typeface="Cambria Math" panose="02040503050406030204" pitchFamily="18" charset="0"/>
                                    <a:cs typeface="Times New Roman" panose="02020603050405020304" pitchFamily="18" charset="0"/>
                                    <a:sym typeface="Wingdings"/>
                                  </a:rPr>
                                </m:ctrlPr>
                              </m:fPr>
                              <m:num>
                                <m:r>
                                  <m:rPr>
                                    <m:nor/>
                                  </m:rPr>
                                  <a:rPr lang="de-AT" b="1">
                                    <a:latin typeface="Times New Roman" panose="02020603050405020304" pitchFamily="18" charset="0"/>
                                    <a:cs typeface="Times New Roman" panose="02020603050405020304" pitchFamily="18" charset="0"/>
                                    <a:sym typeface="Wingdings"/>
                                  </a:rPr>
                                  <m:t>1</m:t>
                                </m:r>
                              </m:num>
                              <m:den>
                                <m:sSub>
                                  <m:sSubPr>
                                    <m:ctrlPr>
                                      <a:rPr lang="en-US" b="1" i="1">
                                        <a:latin typeface="Cambria Math" panose="02040503050406030204" pitchFamily="18" charset="0"/>
                                        <a:cs typeface="Times New Roman" panose="02020603050405020304" pitchFamily="18" charset="0"/>
                                        <a:sym typeface="Wingdings"/>
                                      </a:rPr>
                                    </m:ctrlPr>
                                  </m:sSubPr>
                                  <m:e>
                                    <m:r>
                                      <m:rPr>
                                        <m:nor/>
                                      </m:rPr>
                                      <a:rPr lang="de-AT" b="1">
                                        <a:latin typeface="Cambria Math" panose="02040503050406030204" pitchFamily="18" charset="0"/>
                                        <a:cs typeface="Times New Roman" panose="02020603050405020304" pitchFamily="18" charset="0"/>
                                        <a:sym typeface="Wingdings"/>
                                      </a:rPr>
                                      <m:t>L</m:t>
                                    </m:r>
                                  </m:e>
                                  <m:sub>
                                    <m:r>
                                      <m:rPr>
                                        <m:nor/>
                                      </m:rPr>
                                      <a:rPr lang="de-AT" b="1">
                                        <a:latin typeface="Times New Roman" panose="02020603050405020304" pitchFamily="18" charset="0"/>
                                        <a:cs typeface="Times New Roman" panose="02020603050405020304" pitchFamily="18" charset="0"/>
                                        <a:sym typeface="Wingdings"/>
                                      </a:rPr>
                                      <m:t>1</m:t>
                                    </m:r>
                                  </m:sub>
                                </m:sSub>
                              </m:den>
                            </m:f>
                            <m:r>
                              <m:rPr>
                                <m:nor/>
                              </m:rPr>
                              <a:rPr lang="de-AT" b="1">
                                <a:latin typeface="Times New Roman" panose="02020603050405020304" pitchFamily="18" charset="0"/>
                                <a:cs typeface="Times New Roman" panose="02020603050405020304" pitchFamily="18" charset="0"/>
                                <a:sym typeface="Wingdings"/>
                              </a:rPr>
                              <m:t>+</m:t>
                            </m:r>
                            <m:box>
                              <m:boxPr>
                                <m:ctrlPr>
                                  <a:rPr lang="mr-IN" b="1" i="1">
                                    <a:latin typeface="Cambria Math" panose="02040503050406030204" pitchFamily="18" charset="0"/>
                                    <a:cs typeface="Times New Roman" panose="02020603050405020304" pitchFamily="18" charset="0"/>
                                    <a:sym typeface="Wingdings"/>
                                  </a:rPr>
                                </m:ctrlPr>
                              </m:boxPr>
                              <m:e>
                                <m:argPr>
                                  <m:argSz m:val="-1"/>
                                </m:argPr>
                                <m:f>
                                  <m:fPr>
                                    <m:ctrlPr>
                                      <a:rPr lang="mr-IN" b="1" i="1">
                                        <a:latin typeface="Cambria Math" panose="02040503050406030204" pitchFamily="18" charset="0"/>
                                        <a:cs typeface="Times New Roman" panose="02020603050405020304" pitchFamily="18" charset="0"/>
                                        <a:sym typeface="Wingdings"/>
                                      </a:rPr>
                                    </m:ctrlPr>
                                  </m:fPr>
                                  <m:num>
                                    <m:r>
                                      <m:rPr>
                                        <m:nor/>
                                      </m:rPr>
                                      <a:rPr lang="de-AT" b="1">
                                        <a:latin typeface="Times New Roman" panose="02020603050405020304" pitchFamily="18" charset="0"/>
                                        <a:cs typeface="Times New Roman" panose="02020603050405020304" pitchFamily="18" charset="0"/>
                                        <a:sym typeface="Wingdings"/>
                                      </a:rPr>
                                      <m:t>1</m:t>
                                    </m:r>
                                  </m:num>
                                  <m:den>
                                    <m:sSub>
                                      <m:sSubPr>
                                        <m:ctrlPr>
                                          <a:rPr lang="en-US" b="1" i="1">
                                            <a:latin typeface="Cambria Math" panose="02040503050406030204" pitchFamily="18" charset="0"/>
                                            <a:cs typeface="Times New Roman" panose="02020603050405020304" pitchFamily="18" charset="0"/>
                                            <a:sym typeface="Wingdings"/>
                                          </a:rPr>
                                        </m:ctrlPr>
                                      </m:sSubPr>
                                      <m:e>
                                        <m:r>
                                          <m:rPr>
                                            <m:nor/>
                                          </m:rPr>
                                          <a:rPr lang="de-AT" b="1">
                                            <a:latin typeface="Cambria Math" panose="02040503050406030204" pitchFamily="18" charset="0"/>
                                            <a:cs typeface="Times New Roman" panose="02020603050405020304" pitchFamily="18" charset="0"/>
                                            <a:sym typeface="Wingdings"/>
                                          </a:rPr>
                                          <m:t>L</m:t>
                                        </m:r>
                                      </m:e>
                                      <m:sub>
                                        <m:r>
                                          <m:rPr>
                                            <m:nor/>
                                          </m:rPr>
                                          <a:rPr lang="de-AT" b="1">
                                            <a:latin typeface="Times New Roman" panose="02020603050405020304" pitchFamily="18" charset="0"/>
                                            <a:cs typeface="Times New Roman" panose="02020603050405020304" pitchFamily="18" charset="0"/>
                                            <a:sym typeface="Wingdings"/>
                                          </a:rPr>
                                          <m:t>2</m:t>
                                        </m:r>
                                      </m:sub>
                                    </m:sSub>
                                  </m:den>
                                </m:f>
                              </m:e>
                            </m:box>
                            <m:r>
                              <m:rPr>
                                <m:nor/>
                              </m:rPr>
                              <a:rPr lang="de-AT" b="1">
                                <a:latin typeface="Times New Roman" panose="02020603050405020304" pitchFamily="18" charset="0"/>
                                <a:cs typeface="Times New Roman" panose="02020603050405020304" pitchFamily="18" charset="0"/>
                                <a:sym typeface="Wingdings"/>
                              </a:rPr>
                              <m:t>+ …+</m:t>
                            </m:r>
                            <m:box>
                              <m:boxPr>
                                <m:ctrlPr>
                                  <a:rPr lang="mr-IN" b="1" i="1">
                                    <a:latin typeface="Cambria Math" panose="02040503050406030204" pitchFamily="18" charset="0"/>
                                    <a:cs typeface="Times New Roman" panose="02020603050405020304" pitchFamily="18" charset="0"/>
                                    <a:sym typeface="Wingdings"/>
                                  </a:rPr>
                                </m:ctrlPr>
                              </m:boxPr>
                              <m:e>
                                <m:argPr>
                                  <m:argSz m:val="-1"/>
                                </m:argPr>
                                <m:f>
                                  <m:fPr>
                                    <m:ctrlPr>
                                      <a:rPr lang="mr-IN" b="1" i="1">
                                        <a:latin typeface="Cambria Math" panose="02040503050406030204" pitchFamily="18" charset="0"/>
                                        <a:cs typeface="Times New Roman" panose="02020603050405020304" pitchFamily="18" charset="0"/>
                                        <a:sym typeface="Wingdings"/>
                                      </a:rPr>
                                    </m:ctrlPr>
                                  </m:fPr>
                                  <m:num>
                                    <m:r>
                                      <m:rPr>
                                        <m:nor/>
                                      </m:rPr>
                                      <a:rPr lang="de-AT" b="1">
                                        <a:latin typeface="Times New Roman" panose="02020603050405020304" pitchFamily="18" charset="0"/>
                                        <a:cs typeface="Times New Roman" panose="02020603050405020304" pitchFamily="18" charset="0"/>
                                        <a:sym typeface="Wingdings"/>
                                      </a:rPr>
                                      <m:t>1</m:t>
                                    </m:r>
                                  </m:num>
                                  <m:den>
                                    <m:sSub>
                                      <m:sSubPr>
                                        <m:ctrlPr>
                                          <a:rPr lang="en-US" b="1" i="1">
                                            <a:latin typeface="Cambria Math" panose="02040503050406030204" pitchFamily="18" charset="0"/>
                                            <a:cs typeface="Times New Roman" panose="02020603050405020304" pitchFamily="18" charset="0"/>
                                            <a:sym typeface="Wingdings"/>
                                          </a:rPr>
                                        </m:ctrlPr>
                                      </m:sSubPr>
                                      <m:e>
                                        <m:r>
                                          <m:rPr>
                                            <m:nor/>
                                          </m:rPr>
                                          <a:rPr lang="de-AT" b="1">
                                            <a:latin typeface="Cambria Math" panose="02040503050406030204" pitchFamily="18" charset="0"/>
                                            <a:cs typeface="Times New Roman" panose="02020603050405020304" pitchFamily="18" charset="0"/>
                                            <a:sym typeface="Wingdings"/>
                                          </a:rPr>
                                          <m:t>L</m:t>
                                        </m:r>
                                      </m:e>
                                      <m:sub>
                                        <m:r>
                                          <m:rPr>
                                            <m:nor/>
                                          </m:rPr>
                                          <a:rPr lang="de-AT" b="1">
                                            <a:latin typeface="Times New Roman" panose="02020603050405020304" pitchFamily="18" charset="0"/>
                                            <a:cs typeface="Times New Roman" panose="02020603050405020304" pitchFamily="18" charset="0"/>
                                            <a:sym typeface="Wingdings"/>
                                          </a:rPr>
                                          <m:t>n</m:t>
                                        </m:r>
                                      </m:sub>
                                    </m:sSub>
                                  </m:den>
                                </m:f>
                              </m:e>
                            </m:box>
                          </m:e>
                        </m:box>
                      </m:den>
                    </m:f>
                  </m:oMath>
                </a14:m>
                <a:r>
                  <a:rPr lang="de-AT" b="1" dirty="0">
                    <a:latin typeface="Times New Roman" panose="02020603050405020304" pitchFamily="18" charset="0"/>
                    <a:cs typeface="Times New Roman" panose="02020603050405020304" pitchFamily="18" charset="0"/>
                    <a:sym typeface="Wingdings"/>
                  </a:rPr>
                  <a:t> = </a:t>
                </a:r>
                <a14:m>
                  <m:oMath xmlns:m="http://schemas.openxmlformats.org/officeDocument/2006/math">
                    <m:f>
                      <m:fPr>
                        <m:ctrlPr>
                          <a:rPr lang="mr-IN" b="1" i="1">
                            <a:latin typeface="Cambria Math" panose="02040503050406030204" pitchFamily="18" charset="0"/>
                            <a:cs typeface="Times New Roman" panose="02020603050405020304" pitchFamily="18" charset="0"/>
                            <a:sym typeface="Wingdings"/>
                          </a:rPr>
                        </m:ctrlPr>
                      </m:fPr>
                      <m:num>
                        <m:r>
                          <m:rPr>
                            <m:nor/>
                          </m:rPr>
                          <a:rPr lang="de-AT" b="1">
                            <a:latin typeface="Cambria Math" charset="0"/>
                            <a:cs typeface="Times New Roman" panose="02020603050405020304" pitchFamily="18" charset="0"/>
                            <a:sym typeface="Wingdings"/>
                          </a:rPr>
                          <m:t>1</m:t>
                        </m:r>
                      </m:num>
                      <m:den>
                        <m:box>
                          <m:boxPr>
                            <m:ctrlPr>
                              <a:rPr lang="mr-IN" b="1" i="1">
                                <a:latin typeface="Cambria Math" panose="02040503050406030204" pitchFamily="18" charset="0"/>
                                <a:cs typeface="Times New Roman" panose="02020603050405020304" pitchFamily="18" charset="0"/>
                                <a:sym typeface="Wingdings"/>
                              </a:rPr>
                            </m:ctrlPr>
                          </m:boxPr>
                          <m:e>
                            <m:argPr>
                              <m:argSz m:val="-1"/>
                            </m:argPr>
                            <m:r>
                              <m:rPr>
                                <m:nor/>
                              </m:rPr>
                              <a:rPr lang="de-AT" b="1" dirty="0">
                                <a:latin typeface="Symbol" panose="05050102010706020507" pitchFamily="18" charset="2"/>
                                <a:cs typeface="Times New Roman" panose="02020603050405020304" pitchFamily="18" charset="0"/>
                                <a:sym typeface="Wingdings"/>
                              </a:rPr>
                              <m:t>S</m:t>
                            </m:r>
                            <m:r>
                              <a:rPr lang="de-AT" b="1" i="1" dirty="0">
                                <a:latin typeface="Cambria Math" panose="02040503050406030204" pitchFamily="18" charset="0"/>
                                <a:cs typeface="Times New Roman" panose="02020603050405020304" pitchFamily="18" charset="0"/>
                                <a:sym typeface="Wingdings"/>
                              </a:rPr>
                              <m:t> </m:t>
                            </m:r>
                            <m:f>
                              <m:fPr>
                                <m:ctrlPr>
                                  <a:rPr lang="mr-IN" b="1" i="1">
                                    <a:latin typeface="Cambria Math" panose="02040503050406030204" pitchFamily="18" charset="0"/>
                                    <a:cs typeface="Times New Roman" panose="02020603050405020304" pitchFamily="18" charset="0"/>
                                    <a:sym typeface="Wingdings"/>
                                  </a:rPr>
                                </m:ctrlPr>
                              </m:fPr>
                              <m:num>
                                <m:r>
                                  <m:rPr>
                                    <m:nor/>
                                  </m:rPr>
                                  <a:rPr lang="de-AT" b="1">
                                    <a:latin typeface="Cambria Math" charset="0"/>
                                    <a:cs typeface="Times New Roman" panose="02020603050405020304" pitchFamily="18" charset="0"/>
                                    <a:sym typeface="Wingdings"/>
                                  </a:rPr>
                                  <m:t>1</m:t>
                                </m:r>
                              </m:num>
                              <m:den>
                                <m:sSub>
                                  <m:sSubPr>
                                    <m:ctrlPr>
                                      <a:rPr lang="en-US" b="1" i="1">
                                        <a:latin typeface="Cambria Math" panose="02040503050406030204" pitchFamily="18" charset="0"/>
                                        <a:cs typeface="Times New Roman" panose="02020603050405020304" pitchFamily="18" charset="0"/>
                                        <a:sym typeface="Wingdings"/>
                                      </a:rPr>
                                    </m:ctrlPr>
                                  </m:sSubPr>
                                  <m:e>
                                    <m:r>
                                      <m:rPr>
                                        <m:nor/>
                                      </m:rPr>
                                      <a:rPr lang="de-AT" b="1">
                                        <a:latin typeface="Cambria Math" panose="02040503050406030204" pitchFamily="18" charset="0"/>
                                        <a:cs typeface="Times New Roman" panose="02020603050405020304" pitchFamily="18" charset="0"/>
                                        <a:sym typeface="Wingdings"/>
                                      </a:rPr>
                                      <m:t>L</m:t>
                                    </m:r>
                                  </m:e>
                                  <m:sub>
                                    <m:r>
                                      <m:rPr>
                                        <m:nor/>
                                      </m:rPr>
                                      <a:rPr lang="de-AT" b="1">
                                        <a:latin typeface="Cambria Math" charset="0"/>
                                        <a:cs typeface="Times New Roman" panose="02020603050405020304" pitchFamily="18" charset="0"/>
                                        <a:sym typeface="Wingdings"/>
                                      </a:rPr>
                                      <m:t>i</m:t>
                                    </m:r>
                                  </m:sub>
                                </m:sSub>
                              </m:den>
                            </m:f>
                          </m:e>
                        </m:box>
                      </m:den>
                    </m:f>
                  </m:oMath>
                </a14:m>
                <a:endParaRPr lang="de-AT" baseline="-25000" dirty="0">
                  <a:latin typeface="Times New Roman" panose="02020603050405020304" pitchFamily="18" charset="0"/>
                  <a:cs typeface="Times New Roman" panose="02020603050405020304" pitchFamily="18" charset="0"/>
                </a:endParaRPr>
              </a:p>
              <a:p>
                <a:pPr marL="742950" lvl="1" indent="-285750">
                  <a:buFont typeface="Symbol" panose="05050102010706020507" pitchFamily="18" charset="2"/>
                  <a:buChar char="Þ"/>
                </a:pPr>
                <a:endParaRPr lang="de-AT" sz="1200" baseline="-25000" dirty="0">
                  <a:latin typeface="Times New Roman" panose="02020603050405020304" pitchFamily="18" charset="0"/>
                  <a:cs typeface="Times New Roman" panose="02020603050405020304" pitchFamily="18" charset="0"/>
                </a:endParaRPr>
              </a:p>
              <a:p>
                <a:pPr marL="285750" indent="-285750">
                  <a:buFontTx/>
                  <a:buChar char="-"/>
                </a:pPr>
                <a:endParaRPr lang="de-AT" sz="600" baseline="-25000" dirty="0">
                  <a:latin typeface="Times New Roman" panose="02020603050405020304" pitchFamily="18" charset="0"/>
                  <a:cs typeface="Times New Roman" panose="02020603050405020304" pitchFamily="18" charset="0"/>
                </a:endParaRPr>
              </a:p>
              <a:p>
                <a:pPr marL="285750" indent="-285750">
                  <a:buFontTx/>
                  <a:buChar char="-"/>
                </a:pPr>
                <a:r>
                  <a:rPr lang="de-AT" sz="1600" dirty="0">
                    <a:latin typeface="Times New Roman" panose="02020603050405020304" pitchFamily="18" charset="0"/>
                    <a:cs typeface="Times New Roman" panose="02020603050405020304" pitchFamily="18" charset="0"/>
                  </a:rPr>
                  <a:t>Ebenso gilt für die Spannungs- und die Stromteilung,</a:t>
                </a:r>
                <a:br>
                  <a:rPr lang="de-AT" sz="1600" dirty="0">
                    <a:latin typeface="Times New Roman" panose="02020603050405020304" pitchFamily="18" charset="0"/>
                    <a:cs typeface="Times New Roman" panose="02020603050405020304" pitchFamily="18" charset="0"/>
                  </a:rPr>
                </a:br>
                <a:br>
                  <a:rPr lang="de-AT" sz="1100" dirty="0">
                    <a:latin typeface="Times New Roman" panose="02020603050405020304" pitchFamily="18" charset="0"/>
                    <a:cs typeface="Times New Roman" panose="02020603050405020304" pitchFamily="18" charset="0"/>
                  </a:rPr>
                </a:br>
                <a:r>
                  <a:rPr lang="de-AT" sz="1600" dirty="0">
                    <a:latin typeface="Times New Roman" panose="02020603050405020304" pitchFamily="18" charset="0"/>
                    <a:cs typeface="Times New Roman" panose="02020603050405020304" pitchFamily="18" charset="0"/>
                  </a:rPr>
                  <a:t>=&gt; seriengeschaltete Induktivitäten teilen sich die Spannungen nach den Induktivitätswerten, also </a:t>
                </a:r>
                <a:r>
                  <a:rPr lang="de-AT" sz="1600" b="1" dirty="0">
                    <a:latin typeface="Times New Roman" panose="02020603050405020304" pitchFamily="18" charset="0"/>
                    <a:cs typeface="Times New Roman" panose="02020603050405020304" pitchFamily="18" charset="0"/>
                  </a:rPr>
                  <a:t>U</a:t>
                </a:r>
                <a:r>
                  <a:rPr lang="de-AT" sz="1600" b="1" baseline="-25000" dirty="0">
                    <a:latin typeface="Times New Roman" panose="02020603050405020304" pitchFamily="18" charset="0"/>
                    <a:cs typeface="Times New Roman" panose="02020603050405020304" pitchFamily="18" charset="0"/>
                  </a:rPr>
                  <a:t>1</a:t>
                </a:r>
                <a:r>
                  <a:rPr lang="de-AT" sz="1600" b="1" dirty="0">
                    <a:latin typeface="Times New Roman" panose="02020603050405020304" pitchFamily="18" charset="0"/>
                    <a:cs typeface="Times New Roman" panose="02020603050405020304" pitchFamily="18" charset="0"/>
                  </a:rPr>
                  <a:t>/U</a:t>
                </a:r>
                <a:r>
                  <a:rPr lang="de-AT" sz="1600" b="1" baseline="-25000" dirty="0">
                    <a:latin typeface="Times New Roman" panose="02020603050405020304" pitchFamily="18" charset="0"/>
                    <a:cs typeface="Times New Roman" panose="02020603050405020304" pitchFamily="18" charset="0"/>
                  </a:rPr>
                  <a:t>2</a:t>
                </a:r>
                <a:r>
                  <a:rPr lang="de-AT" sz="1600" b="1" dirty="0">
                    <a:latin typeface="Times New Roman" panose="02020603050405020304" pitchFamily="18" charset="0"/>
                    <a:cs typeface="Times New Roman" panose="02020603050405020304" pitchFamily="18" charset="0"/>
                  </a:rPr>
                  <a:t>=L</a:t>
                </a:r>
                <a:r>
                  <a:rPr lang="de-AT" sz="1600" b="1" baseline="-25000" dirty="0">
                    <a:latin typeface="Times New Roman" panose="02020603050405020304" pitchFamily="18" charset="0"/>
                    <a:cs typeface="Times New Roman" panose="02020603050405020304" pitchFamily="18" charset="0"/>
                  </a:rPr>
                  <a:t>1</a:t>
                </a:r>
                <a:r>
                  <a:rPr lang="de-AT" sz="1600" b="1" dirty="0">
                    <a:latin typeface="Times New Roman" panose="02020603050405020304" pitchFamily="18" charset="0"/>
                    <a:cs typeface="Times New Roman" panose="02020603050405020304" pitchFamily="18" charset="0"/>
                  </a:rPr>
                  <a:t>/L</a:t>
                </a:r>
                <a:r>
                  <a:rPr lang="de-AT" sz="1600" b="1" baseline="-25000" dirty="0">
                    <a:latin typeface="Times New Roman" panose="02020603050405020304" pitchFamily="18" charset="0"/>
                    <a:cs typeface="Times New Roman" panose="02020603050405020304" pitchFamily="18" charset="0"/>
                  </a:rPr>
                  <a:t>2</a:t>
                </a:r>
                <a:br>
                  <a:rPr lang="de-AT" sz="1600" baseline="-25000" dirty="0">
                    <a:latin typeface="Times New Roman" panose="02020603050405020304" pitchFamily="18" charset="0"/>
                    <a:cs typeface="Times New Roman" panose="02020603050405020304" pitchFamily="18" charset="0"/>
                  </a:rPr>
                </a:br>
                <a:br>
                  <a:rPr lang="de-AT" sz="500" dirty="0">
                    <a:latin typeface="Times New Roman" panose="02020603050405020304" pitchFamily="18" charset="0"/>
                    <a:cs typeface="Times New Roman" panose="02020603050405020304" pitchFamily="18" charset="0"/>
                  </a:rPr>
                </a:br>
                <a:r>
                  <a:rPr lang="de-AT" sz="1600" dirty="0">
                    <a:latin typeface="Times New Roman" panose="02020603050405020304" pitchFamily="18" charset="0"/>
                    <a:cs typeface="Times New Roman" panose="02020603050405020304" pitchFamily="18" charset="0"/>
                  </a:rPr>
                  <a:t>=&gt; parallelgeschaltete Induktivitäten teilen sich die Ströme invers zu den Induktivitätswerten, also </a:t>
                </a:r>
                <a:r>
                  <a:rPr lang="de-AT" sz="1600" b="1" dirty="0">
                    <a:latin typeface="Times New Roman" panose="02020603050405020304" pitchFamily="18" charset="0"/>
                    <a:cs typeface="Times New Roman" panose="02020603050405020304" pitchFamily="18" charset="0"/>
                  </a:rPr>
                  <a:t>I</a:t>
                </a:r>
                <a:r>
                  <a:rPr lang="de-AT" sz="1600" b="1" baseline="-25000" dirty="0">
                    <a:latin typeface="Times New Roman" panose="02020603050405020304" pitchFamily="18" charset="0"/>
                    <a:cs typeface="Times New Roman" panose="02020603050405020304" pitchFamily="18" charset="0"/>
                  </a:rPr>
                  <a:t>1</a:t>
                </a:r>
                <a:r>
                  <a:rPr lang="de-AT" sz="1600" b="1" dirty="0">
                    <a:latin typeface="Times New Roman" panose="02020603050405020304" pitchFamily="18" charset="0"/>
                    <a:cs typeface="Times New Roman" panose="02020603050405020304" pitchFamily="18" charset="0"/>
                  </a:rPr>
                  <a:t>/I</a:t>
                </a:r>
                <a:r>
                  <a:rPr lang="de-AT" sz="1600" b="1" baseline="-25000" dirty="0">
                    <a:latin typeface="Times New Roman" panose="02020603050405020304" pitchFamily="18" charset="0"/>
                    <a:cs typeface="Times New Roman" panose="02020603050405020304" pitchFamily="18" charset="0"/>
                  </a:rPr>
                  <a:t>2</a:t>
                </a:r>
                <a:r>
                  <a:rPr lang="de-AT" sz="1600" b="1" dirty="0">
                    <a:latin typeface="Times New Roman" panose="02020603050405020304" pitchFamily="18" charset="0"/>
                    <a:cs typeface="Times New Roman" panose="02020603050405020304" pitchFamily="18" charset="0"/>
                  </a:rPr>
                  <a:t>=L</a:t>
                </a:r>
                <a:r>
                  <a:rPr lang="de-AT" sz="1600" b="1" baseline="-25000" dirty="0">
                    <a:latin typeface="Times New Roman" panose="02020603050405020304" pitchFamily="18" charset="0"/>
                    <a:cs typeface="Times New Roman" panose="02020603050405020304" pitchFamily="18" charset="0"/>
                  </a:rPr>
                  <a:t>2</a:t>
                </a:r>
                <a:r>
                  <a:rPr lang="de-AT" sz="1600" b="1" dirty="0">
                    <a:latin typeface="Times New Roman" panose="02020603050405020304" pitchFamily="18" charset="0"/>
                    <a:cs typeface="Times New Roman" panose="02020603050405020304" pitchFamily="18" charset="0"/>
                  </a:rPr>
                  <a:t>/L</a:t>
                </a:r>
                <a:r>
                  <a:rPr lang="de-AT" sz="1600" b="1" baseline="-25000" dirty="0">
                    <a:latin typeface="Times New Roman" panose="02020603050405020304" pitchFamily="18" charset="0"/>
                    <a:cs typeface="Times New Roman" panose="02020603050405020304" pitchFamily="18" charset="0"/>
                  </a:rPr>
                  <a:t>1</a:t>
                </a:r>
              </a:p>
              <a:p>
                <a:pPr marL="285750" indent="-285750">
                  <a:buFontTx/>
                  <a:buChar char="-"/>
                </a:pPr>
                <a:endParaRPr lang="de-AT" sz="1600" b="1" baseline="-25000" dirty="0">
                  <a:latin typeface="Times New Roman" panose="02020603050405020304" pitchFamily="18" charset="0"/>
                  <a:cs typeface="Times New Roman" panose="02020603050405020304" pitchFamily="18" charset="0"/>
                </a:endParaRPr>
              </a:p>
              <a:p>
                <a:pPr marL="285750" indent="-285750">
                  <a:buFontTx/>
                  <a:buChar char="-"/>
                </a:pPr>
                <a:r>
                  <a:rPr lang="de-AT" sz="1600" dirty="0">
                    <a:latin typeface="Times New Roman" panose="02020603050405020304" pitchFamily="18" charset="0"/>
                    <a:cs typeface="Times New Roman" panose="02020603050405020304" pitchFamily="18" charset="0"/>
                  </a:rPr>
                  <a:t>Für die Parallelschaltung von zwei Induktivitäten gelten wieder die Sonderregeln </a:t>
                </a:r>
                <a:r>
                  <a:rPr lang="de-AT" sz="1600" b="1" dirty="0" err="1">
                    <a:latin typeface="Times New Roman" panose="02020603050405020304" pitchFamily="18" charset="0"/>
                    <a:cs typeface="Times New Roman" panose="02020603050405020304" pitchFamily="18" charset="0"/>
                  </a:rPr>
                  <a:t>L</a:t>
                </a:r>
                <a:r>
                  <a:rPr lang="de-AT" sz="1600" b="1" baseline="-25000" dirty="0" err="1">
                    <a:latin typeface="Times New Roman" panose="02020603050405020304" pitchFamily="18" charset="0"/>
                    <a:cs typeface="Times New Roman" panose="02020603050405020304" pitchFamily="18" charset="0"/>
                  </a:rPr>
                  <a:t>ges</a:t>
                </a:r>
                <a:r>
                  <a:rPr lang="de-AT" sz="1600" b="1" dirty="0">
                    <a:latin typeface="Times New Roman" panose="02020603050405020304" pitchFamily="18" charset="0"/>
                    <a:cs typeface="Times New Roman" panose="02020603050405020304" pitchFamily="18" charset="0"/>
                  </a:rPr>
                  <a:t>=(L</a:t>
                </a:r>
                <a:r>
                  <a:rPr lang="de-AT" sz="1600" b="1" baseline="-25000" dirty="0">
                    <a:latin typeface="Times New Roman" panose="02020603050405020304" pitchFamily="18" charset="0"/>
                    <a:cs typeface="Times New Roman" panose="02020603050405020304" pitchFamily="18" charset="0"/>
                  </a:rPr>
                  <a:t>1</a:t>
                </a:r>
                <a:r>
                  <a:rPr lang="de-AT" sz="1600" b="1" dirty="0">
                    <a:latin typeface="Times New Roman" panose="02020603050405020304" pitchFamily="18" charset="0"/>
                    <a:cs typeface="Times New Roman" panose="02020603050405020304" pitchFamily="18" charset="0"/>
                  </a:rPr>
                  <a:t>*L</a:t>
                </a:r>
                <a:r>
                  <a:rPr lang="de-AT" sz="1600" b="1" baseline="-25000" dirty="0">
                    <a:latin typeface="Times New Roman" panose="02020603050405020304" pitchFamily="18" charset="0"/>
                    <a:cs typeface="Times New Roman" panose="02020603050405020304" pitchFamily="18" charset="0"/>
                  </a:rPr>
                  <a:t>2</a:t>
                </a:r>
                <a:r>
                  <a:rPr lang="de-AT" sz="1600" b="1" dirty="0">
                    <a:latin typeface="Times New Roman" panose="02020603050405020304" pitchFamily="18" charset="0"/>
                    <a:cs typeface="Times New Roman" panose="02020603050405020304" pitchFamily="18" charset="0"/>
                  </a:rPr>
                  <a:t>)/(L</a:t>
                </a:r>
                <a:r>
                  <a:rPr lang="de-AT" sz="1600" b="1" baseline="-25000" dirty="0">
                    <a:latin typeface="Times New Roman" panose="02020603050405020304" pitchFamily="18" charset="0"/>
                    <a:cs typeface="Times New Roman" panose="02020603050405020304" pitchFamily="18" charset="0"/>
                  </a:rPr>
                  <a:t>1</a:t>
                </a:r>
                <a:r>
                  <a:rPr lang="de-AT" sz="1600" b="1" dirty="0">
                    <a:latin typeface="Times New Roman" panose="02020603050405020304" pitchFamily="18" charset="0"/>
                    <a:cs typeface="Times New Roman" panose="02020603050405020304" pitchFamily="18" charset="0"/>
                  </a:rPr>
                  <a:t>+L</a:t>
                </a:r>
                <a:r>
                  <a:rPr lang="de-AT" sz="1600" b="1" baseline="-25000" dirty="0">
                    <a:latin typeface="Times New Roman" panose="02020603050405020304" pitchFamily="18" charset="0"/>
                    <a:cs typeface="Times New Roman" panose="02020603050405020304" pitchFamily="18" charset="0"/>
                  </a:rPr>
                  <a:t>2</a:t>
                </a:r>
                <a:r>
                  <a:rPr lang="de-AT" sz="1600" b="1" dirty="0">
                    <a:latin typeface="Times New Roman" panose="02020603050405020304" pitchFamily="18" charset="0"/>
                    <a:cs typeface="Times New Roman" panose="02020603050405020304" pitchFamily="18" charset="0"/>
                  </a:rPr>
                  <a:t>) </a:t>
                </a:r>
                <a:r>
                  <a:rPr lang="de-AT" sz="1600" dirty="0">
                    <a:latin typeface="Times New Roman" panose="02020603050405020304" pitchFamily="18" charset="0"/>
                    <a:cs typeface="Times New Roman" panose="02020603050405020304" pitchFamily="18" charset="0"/>
                  </a:rPr>
                  <a:t>und</a:t>
                </a:r>
                <a:r>
                  <a:rPr lang="de-AT" sz="1600" b="1" dirty="0">
                    <a:latin typeface="Times New Roman" panose="02020603050405020304" pitchFamily="18" charset="0"/>
                    <a:cs typeface="Times New Roman" panose="02020603050405020304" pitchFamily="18" charset="0"/>
                  </a:rPr>
                  <a:t> I</a:t>
                </a:r>
                <a:r>
                  <a:rPr lang="de-AT" sz="1600" b="1" baseline="-25000" dirty="0">
                    <a:latin typeface="Times New Roman" panose="02020603050405020304" pitchFamily="18" charset="0"/>
                    <a:cs typeface="Times New Roman" panose="02020603050405020304" pitchFamily="18" charset="0"/>
                  </a:rPr>
                  <a:t>1</a:t>
                </a:r>
                <a:r>
                  <a:rPr lang="de-AT" sz="1600" b="1" dirty="0">
                    <a:latin typeface="Times New Roman" panose="02020603050405020304" pitchFamily="18" charset="0"/>
                    <a:cs typeface="Times New Roman" panose="02020603050405020304" pitchFamily="18" charset="0"/>
                  </a:rPr>
                  <a:t>=</a:t>
                </a:r>
                <a:r>
                  <a:rPr lang="de-AT" sz="1600" b="1" dirty="0" err="1">
                    <a:latin typeface="Times New Roman" panose="02020603050405020304" pitchFamily="18" charset="0"/>
                    <a:cs typeface="Times New Roman" panose="02020603050405020304" pitchFamily="18" charset="0"/>
                  </a:rPr>
                  <a:t>I</a:t>
                </a:r>
                <a:r>
                  <a:rPr lang="de-AT" sz="1600" b="1" baseline="-25000" dirty="0" err="1">
                    <a:latin typeface="Times New Roman" panose="02020603050405020304" pitchFamily="18" charset="0"/>
                    <a:cs typeface="Times New Roman" panose="02020603050405020304" pitchFamily="18" charset="0"/>
                  </a:rPr>
                  <a:t>ges</a:t>
                </a:r>
                <a:r>
                  <a:rPr lang="de-AT" sz="1600" b="1" dirty="0">
                    <a:latin typeface="Times New Roman" panose="02020603050405020304" pitchFamily="18" charset="0"/>
                    <a:cs typeface="Times New Roman" panose="02020603050405020304" pitchFamily="18" charset="0"/>
                  </a:rPr>
                  <a:t>*L</a:t>
                </a:r>
                <a:r>
                  <a:rPr lang="de-AT" sz="1600" b="1" baseline="-25000" dirty="0">
                    <a:latin typeface="Times New Roman" panose="02020603050405020304" pitchFamily="18" charset="0"/>
                    <a:cs typeface="Times New Roman" panose="02020603050405020304" pitchFamily="18" charset="0"/>
                  </a:rPr>
                  <a:t>2</a:t>
                </a:r>
                <a:r>
                  <a:rPr lang="de-AT" sz="1600" b="1" dirty="0">
                    <a:latin typeface="Times New Roman" panose="02020603050405020304" pitchFamily="18" charset="0"/>
                    <a:cs typeface="Times New Roman" panose="02020603050405020304" pitchFamily="18" charset="0"/>
                  </a:rPr>
                  <a:t>/(L</a:t>
                </a:r>
                <a:r>
                  <a:rPr lang="de-AT" sz="1600" b="1" baseline="-25000" dirty="0">
                    <a:latin typeface="Times New Roman" panose="02020603050405020304" pitchFamily="18" charset="0"/>
                    <a:cs typeface="Times New Roman" panose="02020603050405020304" pitchFamily="18" charset="0"/>
                  </a:rPr>
                  <a:t>1</a:t>
                </a:r>
                <a:r>
                  <a:rPr lang="de-AT" sz="1600" b="1" dirty="0">
                    <a:latin typeface="Times New Roman" panose="02020603050405020304" pitchFamily="18" charset="0"/>
                    <a:cs typeface="Times New Roman" panose="02020603050405020304" pitchFamily="18" charset="0"/>
                  </a:rPr>
                  <a:t>+L</a:t>
                </a:r>
                <a:r>
                  <a:rPr lang="de-AT" sz="1600" b="1" baseline="-25000" dirty="0">
                    <a:latin typeface="Times New Roman" panose="02020603050405020304" pitchFamily="18" charset="0"/>
                    <a:cs typeface="Times New Roman" panose="02020603050405020304" pitchFamily="18" charset="0"/>
                  </a:rPr>
                  <a:t>2</a:t>
                </a:r>
                <a:r>
                  <a:rPr lang="de-AT" sz="1600" b="1" dirty="0">
                    <a:latin typeface="Times New Roman" panose="02020603050405020304" pitchFamily="18" charset="0"/>
                    <a:cs typeface="Times New Roman" panose="02020603050405020304" pitchFamily="18" charset="0"/>
                  </a:rPr>
                  <a:t>) </a:t>
                </a:r>
                <a:endParaRPr lang="de-AT" sz="1600" dirty="0">
                  <a:latin typeface="Times New Roman" panose="02020603050405020304" pitchFamily="18" charset="0"/>
                  <a:cs typeface="Times New Roman" panose="02020603050405020304" pitchFamily="18" charset="0"/>
                </a:endParaRPr>
              </a:p>
            </p:txBody>
          </p:sp>
        </mc:Choice>
        <mc:Fallback xmlns="">
          <p:sp>
            <p:nvSpPr>
              <p:cNvPr id="7" name="Rechteck 6">
                <a:extLst>
                  <a:ext uri="{FF2B5EF4-FFF2-40B4-BE49-F238E27FC236}">
                    <a16:creationId xmlns:a16="http://schemas.microsoft.com/office/drawing/2014/main" id="{11ED8B2F-3464-4005-A408-5B9E99108390}"/>
                  </a:ext>
                </a:extLst>
              </p:cNvPr>
              <p:cNvSpPr>
                <a:spLocks noRot="1" noChangeAspect="1" noMove="1" noResize="1" noEditPoints="1" noAdjustHandles="1" noChangeArrowheads="1" noChangeShapeType="1" noTextEdit="1"/>
              </p:cNvSpPr>
              <p:nvPr/>
            </p:nvSpPr>
            <p:spPr>
              <a:xfrm>
                <a:off x="535051" y="2651850"/>
                <a:ext cx="5756567" cy="3636893"/>
              </a:xfrm>
              <a:prstGeom prst="rect">
                <a:avLst/>
              </a:prstGeom>
              <a:blipFill>
                <a:blip r:embed="rId4"/>
                <a:stretch>
                  <a:fillRect l="-424" t="-1005" b="-1173"/>
                </a:stretch>
              </a:blipFill>
            </p:spPr>
            <p:txBody>
              <a:bodyPr/>
              <a:lstStyle/>
              <a:p>
                <a:r>
                  <a:rPr lang="de-AT">
                    <a:noFill/>
                  </a:rPr>
                  <a:t> </a:t>
                </a:r>
              </a:p>
            </p:txBody>
          </p:sp>
        </mc:Fallback>
      </mc:AlternateContent>
      <p:pic>
        <p:nvPicPr>
          <p:cNvPr id="16" name="Grafik 15">
            <a:extLst>
              <a:ext uri="{FF2B5EF4-FFF2-40B4-BE49-F238E27FC236}">
                <a16:creationId xmlns:a16="http://schemas.microsoft.com/office/drawing/2014/main" id="{FEF00730-7FBD-49F2-B8A4-075C67D730D5}"/>
              </a:ext>
            </a:extLst>
          </p:cNvPr>
          <p:cNvPicPr>
            <a:picLocks noChangeAspect="1"/>
          </p:cNvPicPr>
          <p:nvPr/>
        </p:nvPicPr>
        <p:blipFill rotWithShape="1">
          <a:blip r:embed="rId3"/>
          <a:srcRect t="50379" b="34"/>
          <a:stretch/>
        </p:blipFill>
        <p:spPr>
          <a:xfrm>
            <a:off x="9130346" y="4018513"/>
            <a:ext cx="2715362" cy="1972713"/>
          </a:xfrm>
          <a:prstGeom prst="rect">
            <a:avLst/>
          </a:prstGeom>
        </p:spPr>
      </p:pic>
    </p:spTree>
    <p:extLst>
      <p:ext uri="{BB962C8B-B14F-4D97-AF65-F5344CB8AC3E}">
        <p14:creationId xmlns:p14="http://schemas.microsoft.com/office/powerpoint/2010/main" val="18956040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5F1231F5-D6FC-4457-82D0-AB7D3226C842}"/>
              </a:ext>
            </a:extLst>
          </p:cNvPr>
          <p:cNvPicPr>
            <a:picLocks noChangeAspect="1"/>
          </p:cNvPicPr>
          <p:nvPr/>
        </p:nvPicPr>
        <p:blipFill>
          <a:blip r:embed="rId2"/>
          <a:stretch>
            <a:fillRect/>
          </a:stretch>
        </p:blipFill>
        <p:spPr>
          <a:xfrm>
            <a:off x="6624320" y="2777767"/>
            <a:ext cx="4900022" cy="2597035"/>
          </a:xfrm>
          <a:prstGeom prst="rect">
            <a:avLst/>
          </a:prstGeom>
        </p:spPr>
      </p:pic>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30" y="1427020"/>
            <a:ext cx="10987312" cy="1098797"/>
          </a:xfrm>
        </p:spPr>
        <p:txBody>
          <a:bodyPr>
            <a:noAutofit/>
          </a:bodyPr>
          <a:lstStyle/>
          <a:p>
            <a:pPr marL="285750" indent="-285750" algn="l">
              <a:buFontTx/>
              <a:buChar char="-"/>
            </a:pPr>
            <a:r>
              <a:rPr lang="de-AT" sz="1800" dirty="0">
                <a:latin typeface="Times New Roman" panose="02020603050405020304" pitchFamily="18" charset="0"/>
                <a:cs typeface="Times New Roman" panose="02020603050405020304" pitchFamily="18" charset="0"/>
              </a:rPr>
              <a:t>Im Prinzip bedeutet magnetische Kopplung, dass ein Schaltkreis (-element) im Einflussbereich eines fremden Magnetfeldes liegt, diese Beeinflussung ist zumeist unerwünscht;</a:t>
            </a:r>
          </a:p>
          <a:p>
            <a:pPr marL="285750" indent="-285750" algn="l">
              <a:buFontTx/>
              <a:buChar char="-"/>
            </a:pPr>
            <a:r>
              <a:rPr lang="de-AT" sz="1800" dirty="0">
                <a:latin typeface="Times New Roman" panose="02020603050405020304" pitchFamily="18" charset="0"/>
                <a:cs typeface="Times New Roman" panose="02020603050405020304" pitchFamily="18" charset="0"/>
              </a:rPr>
              <a:t>Wenn jedoch eine magnetische Kopplung erwünscht ist, müssen die zu koppelnden Kreise, z.B. Spulen, räumlich sehr nahe beieinander liegen, besonders günstig ist es dabei, wenn diese Spulen auf einem gemeinsamen Eisenkern liegen, wie es schon beim Transformator zu sehen war;</a:t>
            </a:r>
          </a:p>
          <a:p>
            <a:pPr marL="285750" indent="-285750" algn="l">
              <a:buFontTx/>
              <a:buChar char="-"/>
            </a:pPr>
            <a:endParaRPr lang="de-AT" sz="2000" dirty="0">
              <a:latin typeface="Times New Roman" panose="02020603050405020304" pitchFamily="18" charset="0"/>
              <a:cs typeface="Times New Roman" panose="02020603050405020304" pitchFamily="18" charset="0"/>
            </a:endParaRP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2021</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Transfer Zentrum Weiz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29" y="762002"/>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AT" sz="2800" dirty="0">
                <a:solidFill>
                  <a:prstClr val="black"/>
                </a:solidFill>
                <a:latin typeface="Times New Roman" panose="02020603050405020304" pitchFamily="18" charset="0"/>
                <a:cs typeface="Times New Roman" panose="02020603050405020304" pitchFamily="18" charset="0"/>
              </a:rPr>
              <a:t>Magnetische Kopplung</a:t>
            </a:r>
            <a:endPar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 name="Foliennummernplatzhalter 6">
            <a:extLst>
              <a:ext uri="{FF2B5EF4-FFF2-40B4-BE49-F238E27FC236}">
                <a16:creationId xmlns:a16="http://schemas.microsoft.com/office/drawing/2014/main" id="{D6939882-DBDA-4554-BA7A-4D527D4DFD71}"/>
              </a:ext>
            </a:extLst>
          </p:cNvPr>
          <p:cNvSpPr>
            <a:spLocks noGrp="1"/>
          </p:cNvSpPr>
          <p:nvPr>
            <p:ph type="sldNum" sz="quarter" idx="12"/>
          </p:nvPr>
        </p:nvSpPr>
        <p:spPr>
          <a:xfrm>
            <a:off x="8284027" y="6356350"/>
            <a:ext cx="3240315" cy="365125"/>
          </a:xfrm>
        </p:spPr>
        <p:txBody>
          <a:bodyPr/>
          <a:lstStyle/>
          <a:p>
            <a:r>
              <a:rPr lang="de-AT" dirty="0"/>
              <a:t>3. Magnetisches Feld, Folie </a:t>
            </a:r>
            <a:fld id="{7E725991-9698-40AD-BC4D-4702C78B2D3B}" type="slidenum">
              <a:rPr lang="de-AT"/>
              <a:pPr/>
              <a:t>21</a:t>
            </a:fld>
            <a:endParaRPr lang="de-AT" dirty="0"/>
          </a:p>
        </p:txBody>
      </p:sp>
      <p:sp>
        <p:nvSpPr>
          <p:cNvPr id="10" name="Rechteck 9">
            <a:extLst>
              <a:ext uri="{FF2B5EF4-FFF2-40B4-BE49-F238E27FC236}">
                <a16:creationId xmlns:a16="http://schemas.microsoft.com/office/drawing/2014/main" id="{77B70651-6863-40C1-857A-DEC77C13AEEF}"/>
              </a:ext>
            </a:extLst>
          </p:cNvPr>
          <p:cNvSpPr/>
          <p:nvPr/>
        </p:nvSpPr>
        <p:spPr>
          <a:xfrm>
            <a:off x="359608" y="3142230"/>
            <a:ext cx="6569512" cy="3139321"/>
          </a:xfrm>
          <a:prstGeom prst="rect">
            <a:avLst/>
          </a:prstGeom>
        </p:spPr>
        <p:txBody>
          <a:bodyPr wrap="square">
            <a:spAutoFit/>
          </a:bodyPr>
          <a:lstStyle/>
          <a:p>
            <a:pPr marL="285750" indent="-285750">
              <a:buFontTx/>
              <a:buChar char="-"/>
            </a:pPr>
            <a:r>
              <a:rPr lang="de-AT" dirty="0">
                <a:latin typeface="Times New Roman" panose="02020603050405020304" pitchFamily="18" charset="0"/>
                <a:cs typeface="Times New Roman" panose="02020603050405020304" pitchFamily="18" charset="0"/>
              </a:rPr>
              <a:t>Bei Bestromung der Spule 1 bildet sich ein Fluss </a:t>
            </a:r>
            <a:r>
              <a:rPr lang="de-AT" dirty="0">
                <a:latin typeface="Symbol" charset="2"/>
                <a:ea typeface="Symbol" charset="2"/>
                <a:cs typeface="Symbol" charset="2"/>
              </a:rPr>
              <a:t>F</a:t>
            </a:r>
            <a:r>
              <a:rPr lang="de-AT" baseline="-25000" dirty="0">
                <a:latin typeface="Symbol" charset="2"/>
                <a:ea typeface="Symbol" charset="2"/>
                <a:cs typeface="Symbol" charset="2"/>
              </a:rPr>
              <a:t>1</a:t>
            </a:r>
            <a:r>
              <a:rPr lang="de-AT" dirty="0">
                <a:latin typeface="Symbol" charset="2"/>
                <a:ea typeface="Symbol" charset="2"/>
                <a:cs typeface="Symbol" charset="2"/>
              </a:rPr>
              <a:t>=</a:t>
            </a:r>
            <a:r>
              <a:rPr lang="de-AT" dirty="0" err="1">
                <a:latin typeface="Symbol" charset="2"/>
                <a:ea typeface="Symbol" charset="2"/>
                <a:cs typeface="Symbol" charset="2"/>
              </a:rPr>
              <a:t>F</a:t>
            </a:r>
            <a:r>
              <a:rPr lang="de-AT" baseline="-25000" dirty="0" err="1">
                <a:latin typeface="Times New Roman" panose="02020603050405020304" pitchFamily="18" charset="0"/>
                <a:ea typeface="Symbol" charset="2"/>
                <a:cs typeface="Times New Roman" panose="02020603050405020304" pitchFamily="18" charset="0"/>
              </a:rPr>
              <a:t>h</a:t>
            </a:r>
            <a:r>
              <a:rPr lang="de-AT" dirty="0" err="1">
                <a:latin typeface="Times New Roman" panose="02020603050405020304" pitchFamily="18" charset="0"/>
                <a:ea typeface="Symbol" charset="2"/>
                <a:cs typeface="Times New Roman" panose="02020603050405020304" pitchFamily="18" charset="0"/>
              </a:rPr>
              <a:t>+</a:t>
            </a:r>
            <a:r>
              <a:rPr lang="de-AT" dirty="0" err="1">
                <a:latin typeface="Symbol" charset="2"/>
                <a:ea typeface="Symbol" charset="2"/>
                <a:cs typeface="Symbol" charset="2"/>
              </a:rPr>
              <a:t>F</a:t>
            </a:r>
            <a:r>
              <a:rPr lang="de-AT" baseline="-25000" dirty="0" err="1">
                <a:latin typeface="Symbol" panose="05050102010706020507" pitchFamily="18" charset="2"/>
                <a:ea typeface="Symbol" charset="2"/>
                <a:cs typeface="Times New Roman" panose="02020603050405020304" pitchFamily="18" charset="0"/>
              </a:rPr>
              <a:t>s</a:t>
            </a:r>
            <a:r>
              <a:rPr lang="de-AT" dirty="0">
                <a:latin typeface="Symbol" charset="2"/>
                <a:ea typeface="Symbol" charset="2"/>
                <a:cs typeface="Symbol" charset="2"/>
              </a:rPr>
              <a:t> </a:t>
            </a:r>
            <a:r>
              <a:rPr lang="de-AT" dirty="0">
                <a:latin typeface="Times New Roman" panose="02020603050405020304" pitchFamily="18" charset="0"/>
                <a:cs typeface="Times New Roman" panose="02020603050405020304" pitchFamily="18" charset="0"/>
              </a:rPr>
              <a:t>durch die erste Spule, der Effekt der Streuung kann hier jedoch vernachlässigt werden, d.h. </a:t>
            </a:r>
            <a:r>
              <a:rPr lang="de-AT" dirty="0">
                <a:latin typeface="Symbol" charset="2"/>
                <a:ea typeface="Symbol" charset="2"/>
                <a:cs typeface="Symbol" charset="2"/>
              </a:rPr>
              <a:t>F</a:t>
            </a:r>
            <a:r>
              <a:rPr lang="de-AT" baseline="-25000" dirty="0">
                <a:latin typeface="Symbol" charset="2"/>
                <a:ea typeface="Symbol" charset="2"/>
                <a:cs typeface="Symbol" charset="2"/>
              </a:rPr>
              <a:t>1</a:t>
            </a:r>
            <a:r>
              <a:rPr lang="de-AT" dirty="0">
                <a:latin typeface="Symbol" charset="2"/>
                <a:ea typeface="Symbol" charset="2"/>
                <a:cs typeface="Symbol" charset="2"/>
              </a:rPr>
              <a:t>=</a:t>
            </a:r>
            <a:r>
              <a:rPr lang="de-AT" dirty="0" err="1">
                <a:latin typeface="Symbol" charset="2"/>
                <a:ea typeface="Symbol" charset="2"/>
                <a:cs typeface="Symbol" charset="2"/>
              </a:rPr>
              <a:t>F</a:t>
            </a:r>
            <a:r>
              <a:rPr lang="de-AT" baseline="-25000" dirty="0" err="1">
                <a:latin typeface="Times New Roman" panose="02020603050405020304" pitchFamily="18" charset="0"/>
                <a:ea typeface="Symbol" charset="2"/>
                <a:cs typeface="Times New Roman" panose="02020603050405020304" pitchFamily="18" charset="0"/>
              </a:rPr>
              <a:t>h</a:t>
            </a:r>
            <a:r>
              <a:rPr lang="de-AT" dirty="0">
                <a:latin typeface="Times New Roman" panose="02020603050405020304" pitchFamily="18" charset="0"/>
                <a:ea typeface="Symbol" charset="2"/>
                <a:cs typeface="Times New Roman" panose="02020603050405020304" pitchFamily="18" charset="0"/>
              </a:rPr>
              <a:t> geht auch durch Spule 2;</a:t>
            </a:r>
            <a:br>
              <a:rPr lang="de-AT" dirty="0">
                <a:latin typeface="Times New Roman" panose="02020603050405020304" pitchFamily="18" charset="0"/>
                <a:cs typeface="Times New Roman" panose="02020603050405020304" pitchFamily="18" charset="0"/>
              </a:rPr>
            </a:br>
            <a:br>
              <a:rPr lang="de-AT" sz="1200" dirty="0">
                <a:latin typeface="Times New Roman" panose="02020603050405020304" pitchFamily="18" charset="0"/>
                <a:cs typeface="Times New Roman" panose="02020603050405020304" pitchFamily="18" charset="0"/>
              </a:rPr>
            </a:br>
            <a:r>
              <a:rPr lang="de-AT" dirty="0">
                <a:latin typeface="Times New Roman" panose="02020603050405020304" pitchFamily="18" charset="0"/>
                <a:cs typeface="Times New Roman" panose="02020603050405020304" pitchFamily="18" charset="0"/>
              </a:rPr>
              <a:t>=&gt; Damit wird in Spule 2 durch den Strom I</a:t>
            </a:r>
            <a:r>
              <a:rPr lang="de-AT" baseline="-25000" dirty="0">
                <a:latin typeface="Times New Roman" panose="02020603050405020304" pitchFamily="18" charset="0"/>
                <a:cs typeface="Times New Roman" panose="02020603050405020304" pitchFamily="18" charset="0"/>
              </a:rPr>
              <a:t>1</a:t>
            </a:r>
            <a:r>
              <a:rPr lang="de-AT" dirty="0">
                <a:latin typeface="Times New Roman" panose="02020603050405020304" pitchFamily="18" charset="0"/>
                <a:cs typeface="Times New Roman" panose="02020603050405020304" pitchFamily="18" charset="0"/>
              </a:rPr>
              <a:t>, über den Fluss </a:t>
            </a:r>
            <a:r>
              <a:rPr lang="de-AT" dirty="0">
                <a:latin typeface="Symbol" charset="2"/>
                <a:ea typeface="Symbol" charset="2"/>
                <a:cs typeface="Symbol" charset="2"/>
              </a:rPr>
              <a:t>F</a:t>
            </a:r>
            <a:r>
              <a:rPr lang="de-AT" baseline="-25000" dirty="0">
                <a:latin typeface="Symbol" charset="2"/>
                <a:ea typeface="Symbol" charset="2"/>
                <a:cs typeface="Symbol" charset="2"/>
              </a:rPr>
              <a:t>1</a:t>
            </a:r>
            <a:r>
              <a:rPr lang="de-AT" dirty="0">
                <a:latin typeface="Symbol" charset="2"/>
                <a:ea typeface="Symbol" charset="2"/>
                <a:cs typeface="Times New Roman" panose="02020603050405020304" pitchFamily="18" charset="0"/>
              </a:rPr>
              <a:t>,</a:t>
            </a:r>
            <a:r>
              <a:rPr lang="de-AT" dirty="0">
                <a:latin typeface="Symbol" charset="2"/>
                <a:ea typeface="Symbol" charset="2"/>
                <a:cs typeface="Symbol" charset="2"/>
              </a:rPr>
              <a:t>  </a:t>
            </a:r>
            <a:r>
              <a:rPr lang="de-AT" dirty="0">
                <a:latin typeface="Times New Roman" panose="02020603050405020304" pitchFamily="18" charset="0"/>
                <a:cs typeface="Times New Roman" panose="02020603050405020304" pitchFamily="18" charset="0"/>
              </a:rPr>
              <a:t>eine Spannung </a:t>
            </a:r>
            <a:r>
              <a:rPr lang="de-AT"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 </a:t>
            </a:r>
            <a:r>
              <a:rPr lang="de-AT" b="1" dirty="0">
                <a:solidFill>
                  <a:prstClr val="black"/>
                </a:solidFill>
                <a:latin typeface="Times New Roman" panose="02020603050405020304" pitchFamily="18" charset="0"/>
                <a:cs typeface="Times New Roman" panose="02020603050405020304" pitchFamily="18" charset="0"/>
              </a:rPr>
              <a:t>U</a:t>
            </a:r>
            <a:r>
              <a:rPr lang="de-AT" b="1" baseline="-25000" dirty="0">
                <a:solidFill>
                  <a:prstClr val="black"/>
                </a:solidFill>
                <a:latin typeface="Times New Roman" panose="02020603050405020304" pitchFamily="18" charset="0"/>
                <a:cs typeface="Times New Roman" panose="02020603050405020304" pitchFamily="18" charset="0"/>
              </a:rPr>
              <a:t>2</a:t>
            </a:r>
            <a:r>
              <a:rPr lang="de-AT" b="1" dirty="0">
                <a:solidFill>
                  <a:prstClr val="black"/>
                </a:solidFill>
                <a:latin typeface="Times New Roman" panose="02020603050405020304" pitchFamily="18" charset="0"/>
                <a:cs typeface="Times New Roman" panose="02020603050405020304" pitchFamily="18" charset="0"/>
              </a:rPr>
              <a:t> = L</a:t>
            </a:r>
            <a:r>
              <a:rPr lang="de-AT" b="1" baseline="-25000" dirty="0">
                <a:solidFill>
                  <a:prstClr val="black"/>
                </a:solidFill>
                <a:latin typeface="Times New Roman" panose="02020603050405020304" pitchFamily="18" charset="0"/>
                <a:cs typeface="Times New Roman" panose="02020603050405020304" pitchFamily="18" charset="0"/>
              </a:rPr>
              <a:t>12</a:t>
            </a:r>
            <a:r>
              <a:rPr lang="de-AT" b="1" dirty="0">
                <a:solidFill>
                  <a:prstClr val="black"/>
                </a:solidFill>
                <a:latin typeface="Times New Roman" panose="02020603050405020304" pitchFamily="18" charset="0"/>
                <a:cs typeface="Times New Roman" panose="02020603050405020304" pitchFamily="18" charset="0"/>
              </a:rPr>
              <a:t>*d</a:t>
            </a:r>
            <a:r>
              <a:rPr lang="de-AT" b="1" dirty="0">
                <a:solidFill>
                  <a:prstClr val="black"/>
                </a:solidFill>
                <a:latin typeface="Symbol" panose="05050102010706020507" pitchFamily="18" charset="2"/>
                <a:cs typeface="Times New Roman" panose="02020603050405020304" pitchFamily="18" charset="0"/>
              </a:rPr>
              <a:t>I</a:t>
            </a:r>
            <a:r>
              <a:rPr lang="de-AT" b="1" baseline="-25000" dirty="0">
                <a:solidFill>
                  <a:prstClr val="black"/>
                </a:solidFill>
                <a:latin typeface="Times New Roman" panose="02020603050405020304" pitchFamily="18" charset="0"/>
                <a:cs typeface="Times New Roman" panose="02020603050405020304" pitchFamily="18" charset="0"/>
              </a:rPr>
              <a:t>1</a:t>
            </a:r>
            <a:r>
              <a:rPr lang="de-AT" b="1" dirty="0">
                <a:solidFill>
                  <a:prstClr val="black"/>
                </a:solidFill>
                <a:latin typeface="Times New Roman" panose="02020603050405020304" pitchFamily="18" charset="0"/>
                <a:cs typeface="Times New Roman" panose="02020603050405020304" pitchFamily="18" charset="0"/>
              </a:rPr>
              <a:t>/</a:t>
            </a:r>
            <a:r>
              <a:rPr lang="de-AT" b="1" dirty="0" err="1">
                <a:solidFill>
                  <a:prstClr val="black"/>
                </a:solidFill>
                <a:latin typeface="Times New Roman" panose="02020603050405020304" pitchFamily="18" charset="0"/>
                <a:cs typeface="Times New Roman" panose="02020603050405020304" pitchFamily="18" charset="0"/>
              </a:rPr>
              <a:t>dt</a:t>
            </a:r>
            <a:r>
              <a:rPr lang="de-AT" dirty="0">
                <a:solidFill>
                  <a:prstClr val="black"/>
                </a:solidFill>
                <a:latin typeface="Times New Roman" panose="02020603050405020304" pitchFamily="18" charset="0"/>
                <a:cs typeface="Times New Roman" panose="02020603050405020304" pitchFamily="18" charset="0"/>
              </a:rPr>
              <a:t> induziert; L</a:t>
            </a:r>
            <a:r>
              <a:rPr lang="de-AT" baseline="-25000" dirty="0">
                <a:solidFill>
                  <a:prstClr val="black"/>
                </a:solidFill>
                <a:latin typeface="Times New Roman" panose="02020603050405020304" pitchFamily="18" charset="0"/>
                <a:cs typeface="Times New Roman" panose="02020603050405020304" pitchFamily="18" charset="0"/>
              </a:rPr>
              <a:t>12</a:t>
            </a:r>
            <a:r>
              <a:rPr lang="de-AT" dirty="0">
                <a:solidFill>
                  <a:prstClr val="black"/>
                </a:solidFill>
                <a:latin typeface="Times New Roman" panose="02020603050405020304" pitchFamily="18" charset="0"/>
                <a:cs typeface="Times New Roman" panose="02020603050405020304" pitchFamily="18" charset="0"/>
              </a:rPr>
              <a:t>, auch M genannt, ist die Gegeninduktivität;</a:t>
            </a:r>
            <a:br>
              <a:rPr lang="de-AT" dirty="0">
                <a:solidFill>
                  <a:prstClr val="black"/>
                </a:solidFill>
                <a:latin typeface="Times New Roman" panose="02020603050405020304" pitchFamily="18" charset="0"/>
                <a:cs typeface="Times New Roman" panose="02020603050405020304" pitchFamily="18" charset="0"/>
              </a:rPr>
            </a:br>
            <a:br>
              <a:rPr lang="de-AT" sz="600" dirty="0">
                <a:solidFill>
                  <a:prstClr val="black"/>
                </a:solidFill>
                <a:latin typeface="Times New Roman" panose="02020603050405020304" pitchFamily="18" charset="0"/>
                <a:cs typeface="Times New Roman" panose="02020603050405020304" pitchFamily="18" charset="0"/>
              </a:rPr>
            </a:br>
            <a:r>
              <a:rPr lang="de-AT" dirty="0">
                <a:solidFill>
                  <a:prstClr val="black"/>
                </a:solidFill>
                <a:latin typeface="Times New Roman" panose="02020603050405020304" pitchFamily="18" charset="0"/>
                <a:cs typeface="Times New Roman" panose="02020603050405020304" pitchFamily="18" charset="0"/>
              </a:rPr>
              <a:t>=&gt; Wenn umgekehrt Spule 2 (wechsel-) bestromt wird, induziert das Feld </a:t>
            </a:r>
            <a:r>
              <a:rPr lang="de-AT" dirty="0">
                <a:latin typeface="Symbol" charset="2"/>
                <a:ea typeface="Symbol" charset="2"/>
                <a:cs typeface="Symbol" charset="2"/>
              </a:rPr>
              <a:t>F</a:t>
            </a:r>
            <a:r>
              <a:rPr lang="de-AT" baseline="-25000" dirty="0">
                <a:latin typeface="Symbol" charset="2"/>
                <a:ea typeface="Symbol" charset="2"/>
                <a:cs typeface="Symbol" charset="2"/>
              </a:rPr>
              <a:t>2</a:t>
            </a:r>
            <a:r>
              <a:rPr lang="de-AT" dirty="0">
                <a:solidFill>
                  <a:prstClr val="black"/>
                </a:solidFill>
                <a:latin typeface="Times New Roman" panose="02020603050405020304" pitchFamily="18" charset="0"/>
                <a:cs typeface="Times New Roman" panose="02020603050405020304" pitchFamily="18" charset="0"/>
              </a:rPr>
              <a:t> eine Spannung von U</a:t>
            </a:r>
            <a:r>
              <a:rPr lang="de-AT" baseline="-25000" dirty="0">
                <a:solidFill>
                  <a:prstClr val="black"/>
                </a:solidFill>
                <a:latin typeface="Times New Roman" panose="02020603050405020304" pitchFamily="18" charset="0"/>
                <a:cs typeface="Times New Roman" panose="02020603050405020304" pitchFamily="18" charset="0"/>
              </a:rPr>
              <a:t>1</a:t>
            </a:r>
            <a:r>
              <a:rPr lang="de-AT" dirty="0">
                <a:solidFill>
                  <a:prstClr val="black"/>
                </a:solidFill>
                <a:latin typeface="Times New Roman" panose="02020603050405020304" pitchFamily="18" charset="0"/>
                <a:cs typeface="Times New Roman" panose="02020603050405020304" pitchFamily="18" charset="0"/>
              </a:rPr>
              <a:t>=L</a:t>
            </a:r>
            <a:r>
              <a:rPr lang="de-AT" baseline="-25000" dirty="0">
                <a:solidFill>
                  <a:prstClr val="black"/>
                </a:solidFill>
                <a:latin typeface="Times New Roman" panose="02020603050405020304" pitchFamily="18" charset="0"/>
                <a:cs typeface="Times New Roman" panose="02020603050405020304" pitchFamily="18" charset="0"/>
              </a:rPr>
              <a:t>12</a:t>
            </a:r>
            <a:r>
              <a:rPr lang="de-AT" dirty="0">
                <a:solidFill>
                  <a:prstClr val="black"/>
                </a:solidFill>
                <a:latin typeface="Times New Roman" panose="02020603050405020304" pitchFamily="18" charset="0"/>
                <a:cs typeface="Times New Roman" panose="02020603050405020304" pitchFamily="18" charset="0"/>
              </a:rPr>
              <a:t>*d</a:t>
            </a:r>
            <a:r>
              <a:rPr lang="de-AT" dirty="0">
                <a:solidFill>
                  <a:prstClr val="black"/>
                </a:solidFill>
                <a:latin typeface="Symbol" panose="05050102010706020507" pitchFamily="18" charset="2"/>
                <a:cs typeface="Times New Roman" panose="02020603050405020304" pitchFamily="18" charset="0"/>
              </a:rPr>
              <a:t>I</a:t>
            </a:r>
            <a:r>
              <a:rPr lang="de-AT" baseline="-25000" dirty="0">
                <a:solidFill>
                  <a:prstClr val="black"/>
                </a:solidFill>
                <a:latin typeface="Times New Roman" panose="02020603050405020304" pitchFamily="18" charset="0"/>
                <a:cs typeface="Times New Roman" panose="02020603050405020304" pitchFamily="18" charset="0"/>
              </a:rPr>
              <a:t>2</a:t>
            </a:r>
            <a:r>
              <a:rPr lang="de-AT" dirty="0">
                <a:solidFill>
                  <a:prstClr val="black"/>
                </a:solidFill>
                <a:latin typeface="Times New Roman" panose="02020603050405020304" pitchFamily="18" charset="0"/>
                <a:cs typeface="Times New Roman" panose="02020603050405020304" pitchFamily="18" charset="0"/>
              </a:rPr>
              <a:t>/</a:t>
            </a:r>
            <a:r>
              <a:rPr lang="de-AT" dirty="0" err="1">
                <a:solidFill>
                  <a:prstClr val="black"/>
                </a:solidFill>
                <a:latin typeface="Times New Roman" panose="02020603050405020304" pitchFamily="18" charset="0"/>
                <a:cs typeface="Times New Roman" panose="02020603050405020304" pitchFamily="18" charset="0"/>
              </a:rPr>
              <a:t>dt</a:t>
            </a:r>
            <a:r>
              <a:rPr lang="de-AT" dirty="0">
                <a:solidFill>
                  <a:prstClr val="black"/>
                </a:solidFill>
                <a:latin typeface="Times New Roman" panose="02020603050405020304" pitchFamily="18" charset="0"/>
                <a:cs typeface="Times New Roman" panose="02020603050405020304" pitchFamily="18" charset="0"/>
              </a:rPr>
              <a:t>, die Gegeninduktivität ist eine richtungsunabhängige Eigenschaft der gesamten Spulenanordnung;</a:t>
            </a:r>
            <a:endParaRPr lang="de-AT" dirty="0">
              <a:latin typeface="Times New Roman" panose="02020603050405020304" pitchFamily="18" charset="0"/>
              <a:cs typeface="Times New Roman" panose="02020603050405020304" pitchFamily="18" charset="0"/>
            </a:endParaRPr>
          </a:p>
        </p:txBody>
      </p:sp>
      <p:sp>
        <p:nvSpPr>
          <p:cNvPr id="2" name="Rechteck 1">
            <a:extLst>
              <a:ext uri="{FF2B5EF4-FFF2-40B4-BE49-F238E27FC236}">
                <a16:creationId xmlns:a16="http://schemas.microsoft.com/office/drawing/2014/main" id="{05BEC8CE-73F1-4D33-9339-96B3DDA82F71}"/>
              </a:ext>
            </a:extLst>
          </p:cNvPr>
          <p:cNvSpPr/>
          <p:nvPr/>
        </p:nvSpPr>
        <p:spPr>
          <a:xfrm>
            <a:off x="7439999" y="5505011"/>
            <a:ext cx="3099951" cy="646331"/>
          </a:xfrm>
          <a:prstGeom prst="rect">
            <a:avLst/>
          </a:prstGeom>
        </p:spPr>
        <p:txBody>
          <a:bodyPr wrap="none">
            <a:spAutoFit/>
          </a:bodyPr>
          <a:lstStyle/>
          <a:p>
            <a:r>
              <a:rPr lang="de-AT" dirty="0">
                <a:latin typeface="Times New Roman" panose="02020603050405020304" pitchFamily="18" charset="0"/>
                <a:cs typeface="Times New Roman" panose="02020603050405020304" pitchFamily="18" charset="0"/>
                <a:sym typeface="Wingdings" panose="05000000000000000000" pitchFamily="2" charset="2"/>
              </a:rPr>
              <a:t>Überlegung wie für L führt auf </a:t>
            </a:r>
            <a:br>
              <a:rPr lang="de-AT" dirty="0">
                <a:latin typeface="Times New Roman" panose="02020603050405020304" pitchFamily="18" charset="0"/>
                <a:cs typeface="Times New Roman" panose="02020603050405020304" pitchFamily="18" charset="0"/>
                <a:sym typeface="Wingdings" panose="05000000000000000000" pitchFamily="2" charset="2"/>
              </a:rPr>
            </a:br>
            <a:r>
              <a:rPr lang="de-AT" dirty="0">
                <a:latin typeface="Times New Roman" panose="02020603050405020304" pitchFamily="18" charset="0"/>
                <a:cs typeface="Times New Roman" panose="02020603050405020304" pitchFamily="18" charset="0"/>
                <a:sym typeface="Wingdings" panose="05000000000000000000" pitchFamily="2" charset="2"/>
              </a:rPr>
              <a:t> </a:t>
            </a:r>
            <a:r>
              <a:rPr lang="de-AT" b="1" dirty="0">
                <a:latin typeface="Times New Roman" panose="02020603050405020304" pitchFamily="18" charset="0"/>
                <a:cs typeface="Times New Roman" panose="02020603050405020304" pitchFamily="18" charset="0"/>
              </a:rPr>
              <a:t>L</a:t>
            </a:r>
            <a:r>
              <a:rPr lang="de-AT" b="1" baseline="-25000" dirty="0">
                <a:latin typeface="Times New Roman" panose="02020603050405020304" pitchFamily="18" charset="0"/>
                <a:cs typeface="Times New Roman" panose="02020603050405020304" pitchFamily="18" charset="0"/>
              </a:rPr>
              <a:t>12</a:t>
            </a:r>
            <a:r>
              <a:rPr lang="de-AT" b="1" dirty="0">
                <a:latin typeface="Times New Roman" panose="02020603050405020304" pitchFamily="18" charset="0"/>
                <a:cs typeface="Times New Roman" panose="02020603050405020304" pitchFamily="18" charset="0"/>
              </a:rPr>
              <a:t> = </a:t>
            </a:r>
            <a:r>
              <a:rPr lang="de-AT" b="1" dirty="0">
                <a:latin typeface="Symbol" charset="2"/>
                <a:ea typeface="Symbol" charset="2"/>
                <a:cs typeface="Symbol" charset="2"/>
              </a:rPr>
              <a:t>m</a:t>
            </a:r>
            <a:r>
              <a:rPr lang="de-AT" b="1" baseline="-25000" dirty="0">
                <a:latin typeface="Times New Roman" panose="02020603050405020304" pitchFamily="18" charset="0"/>
                <a:cs typeface="Times New Roman" panose="02020603050405020304" pitchFamily="18" charset="0"/>
              </a:rPr>
              <a:t>0</a:t>
            </a:r>
            <a:r>
              <a:rPr lang="de-AT" b="1" dirty="0">
                <a:latin typeface="Times New Roman" panose="02020603050405020304" pitchFamily="18" charset="0"/>
                <a:cs typeface="Times New Roman" panose="02020603050405020304" pitchFamily="18" charset="0"/>
              </a:rPr>
              <a:t>*</a:t>
            </a:r>
            <a:r>
              <a:rPr lang="de-AT" b="1" dirty="0" err="1">
                <a:latin typeface="Symbol" charset="2"/>
                <a:ea typeface="Symbol" charset="2"/>
                <a:cs typeface="Symbol" charset="2"/>
              </a:rPr>
              <a:t>m</a:t>
            </a:r>
            <a:r>
              <a:rPr lang="de-AT" b="1" baseline="-25000" dirty="0" err="1">
                <a:latin typeface="Times New Roman" panose="02020603050405020304" pitchFamily="18" charset="0"/>
                <a:cs typeface="Times New Roman" panose="02020603050405020304" pitchFamily="18" charset="0"/>
              </a:rPr>
              <a:t>r</a:t>
            </a:r>
            <a:r>
              <a:rPr lang="de-AT" b="1" dirty="0">
                <a:latin typeface="Times New Roman" panose="02020603050405020304" pitchFamily="18" charset="0"/>
                <a:cs typeface="Times New Roman" panose="02020603050405020304" pitchFamily="18" charset="0"/>
              </a:rPr>
              <a:t>*N</a:t>
            </a:r>
            <a:r>
              <a:rPr lang="de-AT" b="1" baseline="-25000" dirty="0">
                <a:latin typeface="Times New Roman" panose="02020603050405020304" pitchFamily="18" charset="0"/>
                <a:cs typeface="Times New Roman" panose="02020603050405020304" pitchFamily="18" charset="0"/>
              </a:rPr>
              <a:t>1</a:t>
            </a:r>
            <a:r>
              <a:rPr lang="de-AT" b="1" dirty="0">
                <a:latin typeface="Times New Roman" panose="02020603050405020304" pitchFamily="18" charset="0"/>
                <a:cs typeface="Times New Roman" panose="02020603050405020304" pitchFamily="18" charset="0"/>
              </a:rPr>
              <a:t>* N</a:t>
            </a:r>
            <a:r>
              <a:rPr lang="de-AT" b="1" baseline="-25000" dirty="0">
                <a:latin typeface="Times New Roman" panose="02020603050405020304" pitchFamily="18" charset="0"/>
                <a:cs typeface="Times New Roman" panose="02020603050405020304" pitchFamily="18" charset="0"/>
              </a:rPr>
              <a:t>2</a:t>
            </a:r>
            <a:r>
              <a:rPr lang="de-AT" b="1" dirty="0">
                <a:latin typeface="Times New Roman" panose="02020603050405020304" pitchFamily="18" charset="0"/>
                <a:cs typeface="Times New Roman" panose="02020603050405020304" pitchFamily="18" charset="0"/>
              </a:rPr>
              <a:t>*A/l</a:t>
            </a:r>
            <a:endParaRPr lang="de-AT" dirty="0"/>
          </a:p>
        </p:txBody>
      </p:sp>
    </p:spTree>
    <p:extLst>
      <p:ext uri="{BB962C8B-B14F-4D97-AF65-F5344CB8AC3E}">
        <p14:creationId xmlns:p14="http://schemas.microsoft.com/office/powerpoint/2010/main" val="16768916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A045001C-7DFC-49F7-A92C-84A593B6768B}"/>
              </a:ext>
            </a:extLst>
          </p:cNvPr>
          <p:cNvPicPr>
            <a:picLocks noChangeAspect="1"/>
          </p:cNvPicPr>
          <p:nvPr/>
        </p:nvPicPr>
        <p:blipFill rotWithShape="1">
          <a:blip r:embed="rId2"/>
          <a:srcRect t="5008"/>
          <a:stretch/>
        </p:blipFill>
        <p:spPr>
          <a:xfrm>
            <a:off x="969818" y="3851235"/>
            <a:ext cx="5168405" cy="1529758"/>
          </a:xfrm>
          <a:prstGeom prst="rect">
            <a:avLst/>
          </a:prstGeom>
        </p:spPr>
      </p:pic>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30" y="1427020"/>
            <a:ext cx="5711370" cy="482179"/>
          </a:xfrm>
        </p:spPr>
        <p:txBody>
          <a:bodyPr>
            <a:noAutofit/>
          </a:bodyPr>
          <a:lstStyle/>
          <a:p>
            <a:pPr marL="285750" indent="-285750" algn="l">
              <a:buFontTx/>
              <a:buChar char="-"/>
            </a:pPr>
            <a:r>
              <a:rPr lang="de-DE" sz="1800" dirty="0">
                <a:latin typeface="Times New Roman" panose="02020603050405020304" pitchFamily="18" charset="0"/>
                <a:cs typeface="Times New Roman" panose="02020603050405020304" pitchFamily="18" charset="0"/>
              </a:rPr>
              <a:t>Die Verkopplung ist samt der Felderzeugungsrichtung im Schaltplan erkennbar, entweder:</a:t>
            </a:r>
            <a:br>
              <a:rPr lang="de-DE" sz="1800" dirty="0">
                <a:latin typeface="Times New Roman" panose="02020603050405020304" pitchFamily="18" charset="0"/>
                <a:cs typeface="Times New Roman" panose="02020603050405020304" pitchFamily="18" charset="0"/>
              </a:rPr>
            </a:br>
            <a:br>
              <a:rPr lang="de-DE" sz="600" dirty="0">
                <a:latin typeface="Times New Roman" panose="02020603050405020304" pitchFamily="18" charset="0"/>
                <a:cs typeface="Times New Roman" panose="02020603050405020304" pitchFamily="18" charset="0"/>
              </a:rPr>
            </a:br>
            <a:endParaRPr lang="de-DE" sz="600" dirty="0">
              <a:latin typeface="Times New Roman" panose="02020603050405020304" pitchFamily="18" charset="0"/>
              <a:cs typeface="Times New Roman" panose="02020603050405020304" pitchFamily="18" charset="0"/>
            </a:endParaRP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2021</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Transfer Zentrum Weiz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29" y="762002"/>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Serienschaltung gekoppelter Induktivitäten</a:t>
            </a:r>
          </a:p>
        </p:txBody>
      </p:sp>
      <p:sp>
        <p:nvSpPr>
          <p:cNvPr id="13" name="Foliennummernplatzhalter 6">
            <a:extLst>
              <a:ext uri="{FF2B5EF4-FFF2-40B4-BE49-F238E27FC236}">
                <a16:creationId xmlns:a16="http://schemas.microsoft.com/office/drawing/2014/main" id="{D6939882-DBDA-4554-BA7A-4D527D4DFD71}"/>
              </a:ext>
            </a:extLst>
          </p:cNvPr>
          <p:cNvSpPr>
            <a:spLocks noGrp="1"/>
          </p:cNvSpPr>
          <p:nvPr>
            <p:ph type="sldNum" sz="quarter" idx="12"/>
          </p:nvPr>
        </p:nvSpPr>
        <p:spPr>
          <a:xfrm>
            <a:off x="8284027" y="6356350"/>
            <a:ext cx="3240315" cy="365125"/>
          </a:xfrm>
        </p:spPr>
        <p:txBody>
          <a:bodyPr/>
          <a:lstStyle/>
          <a:p>
            <a:r>
              <a:rPr lang="de-AT" dirty="0"/>
              <a:t>3. Magnetisches Feld, Folie </a:t>
            </a:r>
            <a:fld id="{7E725991-9698-40AD-BC4D-4702C78B2D3B}" type="slidenum">
              <a:rPr lang="de-AT"/>
              <a:pPr/>
              <a:t>22</a:t>
            </a:fld>
            <a:endParaRPr lang="de-AT" dirty="0"/>
          </a:p>
        </p:txBody>
      </p:sp>
      <p:sp>
        <p:nvSpPr>
          <p:cNvPr id="10" name="Rechteck 9">
            <a:extLst>
              <a:ext uri="{FF2B5EF4-FFF2-40B4-BE49-F238E27FC236}">
                <a16:creationId xmlns:a16="http://schemas.microsoft.com/office/drawing/2014/main" id="{00D55262-38E6-41BE-AC47-F20931136DB8}"/>
              </a:ext>
            </a:extLst>
          </p:cNvPr>
          <p:cNvSpPr/>
          <p:nvPr/>
        </p:nvSpPr>
        <p:spPr>
          <a:xfrm>
            <a:off x="537027" y="2096909"/>
            <a:ext cx="5974609" cy="1754326"/>
          </a:xfrm>
          <a:prstGeom prst="rect">
            <a:avLst/>
          </a:prstGeom>
        </p:spPr>
        <p:txBody>
          <a:bodyPr wrap="square">
            <a:spAutoFit/>
          </a:bodyPr>
          <a:lstStyle/>
          <a:p>
            <a:pPr marL="623888" indent="-360363">
              <a:buFont typeface="Symbol" panose="05050102010706020507" pitchFamily="18" charset="2"/>
              <a:buChar char="Þ"/>
            </a:pPr>
            <a:r>
              <a:rPr lang="de-DE" dirty="0">
                <a:latin typeface="Times New Roman" panose="02020603050405020304" pitchFamily="18" charset="0"/>
                <a:cs typeface="Times New Roman" panose="02020603050405020304" pitchFamily="18" charset="0"/>
              </a:rPr>
              <a:t>durch die Richtungsfestlegung: </a:t>
            </a:r>
            <a:br>
              <a:rPr lang="de-DE" dirty="0">
                <a:latin typeface="Times New Roman" panose="02020603050405020304" pitchFamily="18" charset="0"/>
                <a:cs typeface="Times New Roman" panose="02020603050405020304" pitchFamily="18" charset="0"/>
              </a:rPr>
            </a:br>
            <a:r>
              <a:rPr lang="de-DE" dirty="0">
                <a:latin typeface="Times New Roman" panose="02020603050405020304" pitchFamily="18" charset="0"/>
                <a:cs typeface="Times New Roman" panose="02020603050405020304" pitchFamily="18" charset="0"/>
              </a:rPr>
              <a:t>gleiche Stromrichtung bezüglich des Kernes entspricht gleicher Flussrichtung;</a:t>
            </a:r>
          </a:p>
          <a:p>
            <a:pPr marL="623888" indent="-360363">
              <a:buFont typeface="Symbol" panose="05050102010706020507" pitchFamily="18" charset="2"/>
              <a:buChar char="Þ"/>
            </a:pPr>
            <a:r>
              <a:rPr lang="de-DE" dirty="0">
                <a:latin typeface="Times New Roman" panose="02020603050405020304" pitchFamily="18" charset="0"/>
                <a:cs typeface="Times New Roman" panose="02020603050405020304" pitchFamily="18" charset="0"/>
              </a:rPr>
              <a:t>durch Punkte bei jeweils einem Spulenanschluss: </a:t>
            </a:r>
            <a:br>
              <a:rPr lang="de-DE" dirty="0">
                <a:latin typeface="Times New Roman" panose="02020603050405020304" pitchFamily="18" charset="0"/>
                <a:cs typeface="Times New Roman" panose="02020603050405020304" pitchFamily="18" charset="0"/>
              </a:rPr>
            </a:br>
            <a:r>
              <a:rPr lang="de-DE" dirty="0">
                <a:latin typeface="Times New Roman" panose="02020603050405020304" pitchFamily="18" charset="0"/>
                <a:cs typeface="Times New Roman" panose="02020603050405020304" pitchFamily="18" charset="0"/>
              </a:rPr>
              <a:t>Ströme in den jeweiligen Anschluss mit Punkt bedeuten gleiche Flussrichtung;</a:t>
            </a:r>
          </a:p>
        </p:txBody>
      </p:sp>
      <p:sp>
        <p:nvSpPr>
          <p:cNvPr id="14" name="Rechteck 13">
            <a:extLst>
              <a:ext uri="{FF2B5EF4-FFF2-40B4-BE49-F238E27FC236}">
                <a16:creationId xmlns:a16="http://schemas.microsoft.com/office/drawing/2014/main" id="{3A14026F-4C91-45F6-B469-9550E90574B3}"/>
              </a:ext>
            </a:extLst>
          </p:cNvPr>
          <p:cNvSpPr/>
          <p:nvPr/>
        </p:nvSpPr>
        <p:spPr>
          <a:xfrm>
            <a:off x="537027" y="5331780"/>
            <a:ext cx="5974609" cy="923330"/>
          </a:xfrm>
          <a:prstGeom prst="rect">
            <a:avLst/>
          </a:prstGeom>
        </p:spPr>
        <p:txBody>
          <a:bodyPr wrap="square">
            <a:spAutoFit/>
          </a:bodyPr>
          <a:lstStyle/>
          <a:p>
            <a:pPr marL="285750" indent="-285750">
              <a:buFontTx/>
              <a:buChar char="-"/>
            </a:pPr>
            <a:r>
              <a:rPr lang="de-DE" dirty="0">
                <a:latin typeface="Times New Roman" panose="02020603050405020304" pitchFamily="18" charset="0"/>
                <a:cs typeface="Times New Roman" panose="02020603050405020304" pitchFamily="18" charset="0"/>
              </a:rPr>
              <a:t>Die Eisenkopplung wird durch ein oder zwei Striche zwischen den benachbart aufgezeichneten Spulen symbolisiert, oft werden die Striche aber auch weggelassen;</a:t>
            </a:r>
            <a:endParaRPr lang="de-AT" dirty="0">
              <a:latin typeface="Times New Roman" panose="02020603050405020304" pitchFamily="18" charset="0"/>
              <a:cs typeface="Times New Roman" panose="02020603050405020304" pitchFamily="18" charset="0"/>
            </a:endParaRPr>
          </a:p>
        </p:txBody>
      </p:sp>
      <p:cxnSp>
        <p:nvCxnSpPr>
          <p:cNvPr id="17" name="Gerader Verbinder 16">
            <a:extLst>
              <a:ext uri="{FF2B5EF4-FFF2-40B4-BE49-F238E27FC236}">
                <a16:creationId xmlns:a16="http://schemas.microsoft.com/office/drawing/2014/main" id="{A38AF7AA-2E09-4F26-9532-119031886424}"/>
              </a:ext>
            </a:extLst>
          </p:cNvPr>
          <p:cNvCxnSpPr/>
          <p:nvPr/>
        </p:nvCxnSpPr>
        <p:spPr>
          <a:xfrm>
            <a:off x="6636327" y="1443755"/>
            <a:ext cx="0" cy="4811355"/>
          </a:xfrm>
          <a:prstGeom prst="line">
            <a:avLst/>
          </a:prstGeom>
        </p:spPr>
        <p:style>
          <a:lnRef idx="1">
            <a:schemeClr val="accent1"/>
          </a:lnRef>
          <a:fillRef idx="0">
            <a:schemeClr val="accent1"/>
          </a:fillRef>
          <a:effectRef idx="0">
            <a:schemeClr val="accent1"/>
          </a:effectRef>
          <a:fontRef idx="minor">
            <a:schemeClr val="tx1"/>
          </a:fontRef>
        </p:style>
      </p:cxnSp>
      <p:sp>
        <p:nvSpPr>
          <p:cNvPr id="18" name="Untertitel 2">
            <a:extLst>
              <a:ext uri="{FF2B5EF4-FFF2-40B4-BE49-F238E27FC236}">
                <a16:creationId xmlns:a16="http://schemas.microsoft.com/office/drawing/2014/main" id="{4F95B720-BDB1-4EFE-AB42-005B7A9D5B1E}"/>
              </a:ext>
            </a:extLst>
          </p:cNvPr>
          <p:cNvSpPr txBox="1">
            <a:spLocks/>
          </p:cNvSpPr>
          <p:nvPr/>
        </p:nvSpPr>
        <p:spPr>
          <a:xfrm>
            <a:off x="6871856" y="1375478"/>
            <a:ext cx="4652486" cy="68175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buFontTx/>
              <a:buChar char="-"/>
            </a:pPr>
            <a:r>
              <a:rPr lang="de-DE" sz="1800" dirty="0">
                <a:latin typeface="Times New Roman" panose="02020603050405020304" pitchFamily="18" charset="0"/>
                <a:cs typeface="Times New Roman" panose="02020603050405020304" pitchFamily="18" charset="0"/>
              </a:rPr>
              <a:t>Die Serienschaltung kann flussverstärkend ausgeführt werden, dann ergibt sich </a:t>
            </a:r>
            <a:br>
              <a:rPr lang="de-DE" sz="1800" dirty="0">
                <a:latin typeface="Times New Roman" panose="02020603050405020304" pitchFamily="18" charset="0"/>
                <a:cs typeface="Times New Roman" panose="02020603050405020304" pitchFamily="18" charset="0"/>
              </a:rPr>
            </a:br>
            <a:endParaRPr lang="de-DE" sz="600" dirty="0">
              <a:latin typeface="Times New Roman" panose="02020603050405020304" pitchFamily="18" charset="0"/>
              <a:cs typeface="Times New Roman" panose="02020603050405020304" pitchFamily="18" charset="0"/>
            </a:endParaRPr>
          </a:p>
        </p:txBody>
      </p:sp>
      <p:sp>
        <p:nvSpPr>
          <p:cNvPr id="19" name="Rechteck 18">
            <a:extLst>
              <a:ext uri="{FF2B5EF4-FFF2-40B4-BE49-F238E27FC236}">
                <a16:creationId xmlns:a16="http://schemas.microsoft.com/office/drawing/2014/main" id="{2FF10862-39F8-4BD3-A5DE-1B8DDE6D5378}"/>
              </a:ext>
            </a:extLst>
          </p:cNvPr>
          <p:cNvSpPr/>
          <p:nvPr/>
        </p:nvSpPr>
        <p:spPr>
          <a:xfrm>
            <a:off x="6856184" y="1989527"/>
            <a:ext cx="4798784" cy="923330"/>
          </a:xfrm>
          <a:prstGeom prst="rect">
            <a:avLst/>
          </a:prstGeom>
        </p:spPr>
        <p:txBody>
          <a:bodyPr wrap="square">
            <a:spAutoFit/>
          </a:bodyPr>
          <a:lstStyle/>
          <a:p>
            <a:pPr marL="623888" indent="-360363">
              <a:buFont typeface="Symbol" panose="05050102010706020507" pitchFamily="18" charset="2"/>
              <a:buChar char="Þ"/>
            </a:pPr>
            <a:r>
              <a:rPr lang="de-DE" dirty="0" err="1">
                <a:latin typeface="Times New Roman" panose="02020603050405020304" pitchFamily="18" charset="0"/>
                <a:cs typeface="Times New Roman" panose="02020603050405020304" pitchFamily="18" charset="0"/>
              </a:rPr>
              <a:t>L</a:t>
            </a:r>
            <a:r>
              <a:rPr lang="de-DE" baseline="-25000" dirty="0" err="1">
                <a:latin typeface="Times New Roman" panose="02020603050405020304" pitchFamily="18" charset="0"/>
                <a:cs typeface="Times New Roman" panose="02020603050405020304" pitchFamily="18" charset="0"/>
              </a:rPr>
              <a:t>ges</a:t>
            </a:r>
            <a:r>
              <a:rPr lang="de-DE" dirty="0">
                <a:latin typeface="Times New Roman" panose="02020603050405020304" pitchFamily="18" charset="0"/>
                <a:cs typeface="Times New Roman" panose="02020603050405020304" pitchFamily="18" charset="0"/>
              </a:rPr>
              <a:t>=L</a:t>
            </a:r>
            <a:r>
              <a:rPr lang="de-DE" baseline="-25000" dirty="0">
                <a:latin typeface="Times New Roman" panose="02020603050405020304" pitchFamily="18" charset="0"/>
                <a:cs typeface="Times New Roman" panose="02020603050405020304" pitchFamily="18" charset="0"/>
              </a:rPr>
              <a:t>1</a:t>
            </a:r>
            <a:r>
              <a:rPr lang="de-DE" dirty="0">
                <a:latin typeface="Times New Roman" panose="02020603050405020304" pitchFamily="18" charset="0"/>
                <a:cs typeface="Times New Roman" panose="02020603050405020304" pitchFamily="18" charset="0"/>
              </a:rPr>
              <a:t>+L</a:t>
            </a:r>
            <a:r>
              <a:rPr lang="de-DE" baseline="-25000" dirty="0">
                <a:latin typeface="Times New Roman" panose="02020603050405020304" pitchFamily="18" charset="0"/>
                <a:cs typeface="Times New Roman" panose="02020603050405020304" pitchFamily="18" charset="0"/>
              </a:rPr>
              <a:t>2</a:t>
            </a:r>
            <a:r>
              <a:rPr lang="de-DE" dirty="0">
                <a:latin typeface="Times New Roman" panose="02020603050405020304" pitchFamily="18" charset="0"/>
                <a:cs typeface="Times New Roman" panose="02020603050405020304" pitchFamily="18" charset="0"/>
              </a:rPr>
              <a:t>+2*L</a:t>
            </a:r>
            <a:r>
              <a:rPr lang="de-DE" baseline="-25000" dirty="0">
                <a:latin typeface="Times New Roman" panose="02020603050405020304" pitchFamily="18" charset="0"/>
                <a:cs typeface="Times New Roman" panose="02020603050405020304" pitchFamily="18" charset="0"/>
              </a:rPr>
              <a:t>12</a:t>
            </a:r>
            <a:r>
              <a:rPr lang="de-DE" dirty="0">
                <a:latin typeface="Times New Roman" panose="02020603050405020304" pitchFamily="18" charset="0"/>
                <a:cs typeface="Times New Roman" panose="02020603050405020304" pitchFamily="18" charset="0"/>
              </a:rPr>
              <a:t>, </a:t>
            </a:r>
            <a:br>
              <a:rPr lang="de-DE" dirty="0">
                <a:latin typeface="Times New Roman" panose="02020603050405020304" pitchFamily="18" charset="0"/>
                <a:cs typeface="Times New Roman" panose="02020603050405020304" pitchFamily="18" charset="0"/>
              </a:rPr>
            </a:br>
            <a:r>
              <a:rPr lang="de-DE" dirty="0">
                <a:latin typeface="Times New Roman" panose="02020603050405020304" pitchFamily="18" charset="0"/>
                <a:cs typeface="Times New Roman" panose="02020603050405020304" pitchFamily="18" charset="0"/>
              </a:rPr>
              <a:t>bei identen Spulen und ohne Streuung</a:t>
            </a:r>
            <a:br>
              <a:rPr lang="de-DE" dirty="0">
                <a:latin typeface="Times New Roman" panose="02020603050405020304" pitchFamily="18" charset="0"/>
                <a:cs typeface="Times New Roman" panose="02020603050405020304" pitchFamily="18" charset="0"/>
              </a:rPr>
            </a:br>
            <a:r>
              <a:rPr lang="de-DE" dirty="0" err="1">
                <a:latin typeface="Times New Roman" panose="02020603050405020304" pitchFamily="18" charset="0"/>
                <a:cs typeface="Times New Roman" panose="02020603050405020304" pitchFamily="18" charset="0"/>
              </a:rPr>
              <a:t>L</a:t>
            </a:r>
            <a:r>
              <a:rPr lang="de-DE" baseline="-25000" dirty="0" err="1">
                <a:latin typeface="Times New Roman" panose="02020603050405020304" pitchFamily="18" charset="0"/>
                <a:cs typeface="Times New Roman" panose="02020603050405020304" pitchFamily="18" charset="0"/>
              </a:rPr>
              <a:t>ges</a:t>
            </a:r>
            <a:r>
              <a:rPr lang="de-DE" dirty="0">
                <a:latin typeface="Times New Roman" panose="02020603050405020304" pitchFamily="18" charset="0"/>
                <a:cs typeface="Times New Roman" panose="02020603050405020304" pitchFamily="18" charset="0"/>
              </a:rPr>
              <a:t>=4*L;</a:t>
            </a:r>
            <a:endParaRPr lang="de-AT" dirty="0">
              <a:latin typeface="Times New Roman" panose="02020603050405020304" pitchFamily="18" charset="0"/>
              <a:cs typeface="Times New Roman" panose="02020603050405020304" pitchFamily="18" charset="0"/>
            </a:endParaRPr>
          </a:p>
        </p:txBody>
      </p:sp>
      <p:pic>
        <p:nvPicPr>
          <p:cNvPr id="20" name="Grafik 19">
            <a:extLst>
              <a:ext uri="{FF2B5EF4-FFF2-40B4-BE49-F238E27FC236}">
                <a16:creationId xmlns:a16="http://schemas.microsoft.com/office/drawing/2014/main" id="{E87F0C36-4423-4161-99FB-832252BA95E0}"/>
              </a:ext>
            </a:extLst>
          </p:cNvPr>
          <p:cNvPicPr>
            <a:picLocks noChangeAspect="1"/>
          </p:cNvPicPr>
          <p:nvPr/>
        </p:nvPicPr>
        <p:blipFill>
          <a:blip r:embed="rId3"/>
          <a:stretch>
            <a:fillRect/>
          </a:stretch>
        </p:blipFill>
        <p:spPr>
          <a:xfrm>
            <a:off x="7907028" y="2946472"/>
            <a:ext cx="2997777" cy="1784821"/>
          </a:xfrm>
          <a:prstGeom prst="rect">
            <a:avLst/>
          </a:prstGeom>
        </p:spPr>
      </p:pic>
      <p:sp>
        <p:nvSpPr>
          <p:cNvPr id="21" name="Untertitel 2">
            <a:extLst>
              <a:ext uri="{FF2B5EF4-FFF2-40B4-BE49-F238E27FC236}">
                <a16:creationId xmlns:a16="http://schemas.microsoft.com/office/drawing/2014/main" id="{DCE37F79-0A20-4306-9AC8-22DC0493BCD2}"/>
              </a:ext>
            </a:extLst>
          </p:cNvPr>
          <p:cNvSpPr txBox="1">
            <a:spLocks/>
          </p:cNvSpPr>
          <p:nvPr/>
        </p:nvSpPr>
        <p:spPr>
          <a:xfrm>
            <a:off x="7024256" y="4694510"/>
            <a:ext cx="4652486" cy="68175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buFontTx/>
              <a:buChar char="-"/>
            </a:pPr>
            <a:r>
              <a:rPr lang="de-DE" sz="1800" dirty="0">
                <a:latin typeface="Times New Roman" panose="02020603050405020304" pitchFamily="18" charset="0"/>
                <a:cs typeface="Times New Roman" panose="02020603050405020304" pitchFamily="18" charset="0"/>
              </a:rPr>
              <a:t>Die Serienschaltung kann auch flussschwächend ausgeführt werden, </a:t>
            </a:r>
            <a:br>
              <a:rPr lang="de-DE" sz="1800" dirty="0">
                <a:latin typeface="Times New Roman" panose="02020603050405020304" pitchFamily="18" charset="0"/>
                <a:cs typeface="Times New Roman" panose="02020603050405020304" pitchFamily="18" charset="0"/>
              </a:rPr>
            </a:br>
            <a:endParaRPr lang="de-DE" sz="600" dirty="0">
              <a:latin typeface="Times New Roman" panose="02020603050405020304" pitchFamily="18" charset="0"/>
              <a:cs typeface="Times New Roman" panose="02020603050405020304" pitchFamily="18" charset="0"/>
            </a:endParaRPr>
          </a:p>
        </p:txBody>
      </p:sp>
      <p:sp>
        <p:nvSpPr>
          <p:cNvPr id="22" name="Rechteck 21">
            <a:extLst>
              <a:ext uri="{FF2B5EF4-FFF2-40B4-BE49-F238E27FC236}">
                <a16:creationId xmlns:a16="http://schemas.microsoft.com/office/drawing/2014/main" id="{E6073BEC-CA68-4533-9B3E-D21382BEBC82}"/>
              </a:ext>
            </a:extLst>
          </p:cNvPr>
          <p:cNvSpPr/>
          <p:nvPr/>
        </p:nvSpPr>
        <p:spPr>
          <a:xfrm>
            <a:off x="7008584" y="5308559"/>
            <a:ext cx="4798784" cy="923330"/>
          </a:xfrm>
          <a:prstGeom prst="rect">
            <a:avLst/>
          </a:prstGeom>
        </p:spPr>
        <p:txBody>
          <a:bodyPr wrap="square">
            <a:spAutoFit/>
          </a:bodyPr>
          <a:lstStyle/>
          <a:p>
            <a:pPr marL="623888" indent="-360363">
              <a:buFont typeface="Symbol" panose="05050102010706020507" pitchFamily="18" charset="2"/>
              <a:buChar char="Þ"/>
            </a:pPr>
            <a:r>
              <a:rPr lang="de-DE" dirty="0" err="1">
                <a:latin typeface="Times New Roman" panose="02020603050405020304" pitchFamily="18" charset="0"/>
                <a:cs typeface="Times New Roman" panose="02020603050405020304" pitchFamily="18" charset="0"/>
              </a:rPr>
              <a:t>L</a:t>
            </a:r>
            <a:r>
              <a:rPr lang="de-DE" baseline="-25000" dirty="0" err="1">
                <a:latin typeface="Times New Roman" panose="02020603050405020304" pitchFamily="18" charset="0"/>
                <a:cs typeface="Times New Roman" panose="02020603050405020304" pitchFamily="18" charset="0"/>
              </a:rPr>
              <a:t>ges</a:t>
            </a:r>
            <a:r>
              <a:rPr lang="de-DE" dirty="0">
                <a:latin typeface="Times New Roman" panose="02020603050405020304" pitchFamily="18" charset="0"/>
                <a:cs typeface="Times New Roman" panose="02020603050405020304" pitchFamily="18" charset="0"/>
              </a:rPr>
              <a:t>=L</a:t>
            </a:r>
            <a:r>
              <a:rPr lang="de-DE" baseline="-25000" dirty="0">
                <a:latin typeface="Times New Roman" panose="02020603050405020304" pitchFamily="18" charset="0"/>
                <a:cs typeface="Times New Roman" panose="02020603050405020304" pitchFamily="18" charset="0"/>
              </a:rPr>
              <a:t>1</a:t>
            </a:r>
            <a:r>
              <a:rPr lang="de-DE" dirty="0">
                <a:latin typeface="Times New Roman" panose="02020603050405020304" pitchFamily="18" charset="0"/>
                <a:cs typeface="Times New Roman" panose="02020603050405020304" pitchFamily="18" charset="0"/>
              </a:rPr>
              <a:t>+L</a:t>
            </a:r>
            <a:r>
              <a:rPr lang="de-DE" baseline="-25000" dirty="0">
                <a:latin typeface="Times New Roman" panose="02020603050405020304" pitchFamily="18" charset="0"/>
                <a:cs typeface="Times New Roman" panose="02020603050405020304" pitchFamily="18" charset="0"/>
              </a:rPr>
              <a:t>2</a:t>
            </a:r>
            <a:r>
              <a:rPr lang="de-DE" dirty="0">
                <a:latin typeface="Times New Roman" panose="02020603050405020304" pitchFamily="18" charset="0"/>
                <a:cs typeface="Times New Roman" panose="02020603050405020304" pitchFamily="18" charset="0"/>
              </a:rPr>
              <a:t>-2*L</a:t>
            </a:r>
            <a:r>
              <a:rPr lang="de-DE" baseline="-25000" dirty="0">
                <a:latin typeface="Times New Roman" panose="02020603050405020304" pitchFamily="18" charset="0"/>
                <a:cs typeface="Times New Roman" panose="02020603050405020304" pitchFamily="18" charset="0"/>
              </a:rPr>
              <a:t>12</a:t>
            </a:r>
            <a:r>
              <a:rPr lang="de-DE" dirty="0">
                <a:latin typeface="Times New Roman" panose="02020603050405020304" pitchFamily="18" charset="0"/>
                <a:cs typeface="Times New Roman" panose="02020603050405020304" pitchFamily="18" charset="0"/>
              </a:rPr>
              <a:t>, </a:t>
            </a:r>
            <a:br>
              <a:rPr lang="de-DE" dirty="0">
                <a:latin typeface="Times New Roman" panose="02020603050405020304" pitchFamily="18" charset="0"/>
                <a:cs typeface="Times New Roman" panose="02020603050405020304" pitchFamily="18" charset="0"/>
              </a:rPr>
            </a:br>
            <a:r>
              <a:rPr lang="de-DE" dirty="0">
                <a:latin typeface="Times New Roman" panose="02020603050405020304" pitchFamily="18" charset="0"/>
                <a:cs typeface="Times New Roman" panose="02020603050405020304" pitchFamily="18" charset="0"/>
              </a:rPr>
              <a:t>bei identen Spulen und ohne Streuung</a:t>
            </a:r>
            <a:br>
              <a:rPr lang="de-DE" dirty="0">
                <a:latin typeface="Times New Roman" panose="02020603050405020304" pitchFamily="18" charset="0"/>
                <a:cs typeface="Times New Roman" panose="02020603050405020304" pitchFamily="18" charset="0"/>
              </a:rPr>
            </a:br>
            <a:r>
              <a:rPr lang="de-DE" dirty="0" err="1">
                <a:latin typeface="Times New Roman" panose="02020603050405020304" pitchFamily="18" charset="0"/>
                <a:cs typeface="Times New Roman" panose="02020603050405020304" pitchFamily="18" charset="0"/>
              </a:rPr>
              <a:t>L</a:t>
            </a:r>
            <a:r>
              <a:rPr lang="de-DE" baseline="-25000" dirty="0" err="1">
                <a:latin typeface="Times New Roman" panose="02020603050405020304" pitchFamily="18" charset="0"/>
                <a:cs typeface="Times New Roman" panose="02020603050405020304" pitchFamily="18" charset="0"/>
              </a:rPr>
              <a:t>ges</a:t>
            </a:r>
            <a:r>
              <a:rPr lang="de-DE" dirty="0">
                <a:latin typeface="Times New Roman" panose="02020603050405020304" pitchFamily="18" charset="0"/>
                <a:cs typeface="Times New Roman" panose="02020603050405020304" pitchFamily="18" charset="0"/>
              </a:rPr>
              <a:t>=0;</a:t>
            </a:r>
            <a:endParaRPr lang="de-A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072440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algn="l"/>
            <a:r>
              <a:rPr lang="de-AT" dirty="0"/>
              <a:t>© Adolf E. Reinhart, 2021</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tabLst>
                <a:tab pos="10668000" algn="r"/>
              </a:tabLst>
            </a:pPr>
            <a:r>
              <a:rPr lang="de-AT" dirty="0"/>
              <a:t>Studien- &amp; Technologie Transfer Zentrum Weiz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30" y="762003"/>
            <a:ext cx="10987314" cy="4828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2800" dirty="0">
                <a:latin typeface="Times New Roman" panose="02020603050405020304" pitchFamily="18" charset="0"/>
                <a:cs typeface="Times New Roman" panose="02020603050405020304" pitchFamily="18" charset="0"/>
              </a:rPr>
              <a:t>Rechenbeispiele</a:t>
            </a:r>
          </a:p>
        </p:txBody>
      </p:sp>
      <p:sp>
        <p:nvSpPr>
          <p:cNvPr id="10" name="Foliennummernplatzhalter 6">
            <a:extLst>
              <a:ext uri="{FF2B5EF4-FFF2-40B4-BE49-F238E27FC236}">
                <a16:creationId xmlns:a16="http://schemas.microsoft.com/office/drawing/2014/main" id="{AA11A1C7-78E2-4731-AE8F-CF1B0221385A}"/>
              </a:ext>
            </a:extLst>
          </p:cNvPr>
          <p:cNvSpPr>
            <a:spLocks noGrp="1"/>
          </p:cNvSpPr>
          <p:nvPr>
            <p:ph type="sldNum" sz="quarter" idx="12"/>
          </p:nvPr>
        </p:nvSpPr>
        <p:spPr>
          <a:xfrm>
            <a:off x="8284027" y="6356350"/>
            <a:ext cx="3240315" cy="365125"/>
          </a:xfrm>
        </p:spPr>
        <p:txBody>
          <a:bodyPr/>
          <a:lstStyle/>
          <a:p>
            <a:r>
              <a:rPr lang="de-AT" dirty="0"/>
              <a:t>3. Magnetisches Feld, Folie </a:t>
            </a:r>
            <a:fld id="{7E725991-9698-40AD-BC4D-4702C78B2D3B}" type="slidenum">
              <a:rPr lang="de-AT"/>
              <a:pPr/>
              <a:t>23</a:t>
            </a:fld>
            <a:endParaRPr lang="de-AT" dirty="0"/>
          </a:p>
        </p:txBody>
      </p:sp>
      <p:pic>
        <p:nvPicPr>
          <p:cNvPr id="4" name="Grafik 3">
            <a:extLst>
              <a:ext uri="{FF2B5EF4-FFF2-40B4-BE49-F238E27FC236}">
                <a16:creationId xmlns:a16="http://schemas.microsoft.com/office/drawing/2014/main" id="{8348695F-0743-4978-A9C3-4E2E41B6F1AF}"/>
              </a:ext>
            </a:extLst>
          </p:cNvPr>
          <p:cNvPicPr>
            <a:picLocks noChangeAspect="1"/>
          </p:cNvPicPr>
          <p:nvPr/>
        </p:nvPicPr>
        <p:blipFill>
          <a:blip r:embed="rId2"/>
          <a:stretch>
            <a:fillRect/>
          </a:stretch>
        </p:blipFill>
        <p:spPr>
          <a:xfrm>
            <a:off x="537029" y="1244832"/>
            <a:ext cx="6690161" cy="2458891"/>
          </a:xfrm>
          <a:prstGeom prst="rect">
            <a:avLst/>
          </a:prstGeom>
        </p:spPr>
      </p:pic>
    </p:spTree>
    <p:extLst>
      <p:ext uri="{BB962C8B-B14F-4D97-AF65-F5344CB8AC3E}">
        <p14:creationId xmlns:p14="http://schemas.microsoft.com/office/powerpoint/2010/main" val="148536256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algn="l"/>
            <a:r>
              <a:rPr lang="de-AT" dirty="0"/>
              <a:t>© Adolf E. Reinhart, 2021</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tabLst>
                <a:tab pos="10668000" algn="r"/>
              </a:tabLst>
            </a:pPr>
            <a:r>
              <a:rPr lang="de-AT" dirty="0"/>
              <a:t>Studien- &amp; Technologie Transfer Zentrum Weiz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30" y="762003"/>
            <a:ext cx="10987314" cy="4828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2800" dirty="0">
                <a:latin typeface="Times New Roman" panose="02020603050405020304" pitchFamily="18" charset="0"/>
                <a:cs typeface="Times New Roman" panose="02020603050405020304" pitchFamily="18" charset="0"/>
              </a:rPr>
              <a:t>Rechenbeispiele</a:t>
            </a:r>
          </a:p>
        </p:txBody>
      </p:sp>
      <p:sp>
        <p:nvSpPr>
          <p:cNvPr id="10" name="Foliennummernplatzhalter 6">
            <a:extLst>
              <a:ext uri="{FF2B5EF4-FFF2-40B4-BE49-F238E27FC236}">
                <a16:creationId xmlns:a16="http://schemas.microsoft.com/office/drawing/2014/main" id="{AA11A1C7-78E2-4731-AE8F-CF1B0221385A}"/>
              </a:ext>
            </a:extLst>
          </p:cNvPr>
          <p:cNvSpPr>
            <a:spLocks noGrp="1"/>
          </p:cNvSpPr>
          <p:nvPr>
            <p:ph type="sldNum" sz="quarter" idx="12"/>
          </p:nvPr>
        </p:nvSpPr>
        <p:spPr>
          <a:xfrm>
            <a:off x="8284027" y="6356350"/>
            <a:ext cx="3240315" cy="365125"/>
          </a:xfrm>
        </p:spPr>
        <p:txBody>
          <a:bodyPr/>
          <a:lstStyle/>
          <a:p>
            <a:r>
              <a:rPr lang="de-AT" dirty="0"/>
              <a:t>3. Magnetisches Feld, Folie </a:t>
            </a:r>
            <a:fld id="{7E725991-9698-40AD-BC4D-4702C78B2D3B}" type="slidenum">
              <a:rPr lang="de-AT"/>
              <a:pPr/>
              <a:t>24</a:t>
            </a:fld>
            <a:endParaRPr lang="de-AT" dirty="0"/>
          </a:p>
        </p:txBody>
      </p:sp>
      <p:pic>
        <p:nvPicPr>
          <p:cNvPr id="2" name="Grafik 1">
            <a:extLst>
              <a:ext uri="{FF2B5EF4-FFF2-40B4-BE49-F238E27FC236}">
                <a16:creationId xmlns:a16="http://schemas.microsoft.com/office/drawing/2014/main" id="{E032EB11-BE10-4BB6-8B82-8C6C03BF2F29}"/>
              </a:ext>
            </a:extLst>
          </p:cNvPr>
          <p:cNvPicPr>
            <a:picLocks noChangeAspect="1"/>
          </p:cNvPicPr>
          <p:nvPr/>
        </p:nvPicPr>
        <p:blipFill>
          <a:blip r:embed="rId2"/>
          <a:stretch>
            <a:fillRect/>
          </a:stretch>
        </p:blipFill>
        <p:spPr>
          <a:xfrm>
            <a:off x="537029" y="1123170"/>
            <a:ext cx="7046126" cy="4746381"/>
          </a:xfrm>
          <a:prstGeom prst="rect">
            <a:avLst/>
          </a:prstGeom>
        </p:spPr>
      </p:pic>
    </p:spTree>
    <p:extLst>
      <p:ext uri="{BB962C8B-B14F-4D97-AF65-F5344CB8AC3E}">
        <p14:creationId xmlns:p14="http://schemas.microsoft.com/office/powerpoint/2010/main" val="29168097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algn="l"/>
            <a:r>
              <a:rPr lang="de-AT" dirty="0"/>
              <a:t>© Adolf E. Reinhart, 2021</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tabLst>
                <a:tab pos="10668000" algn="r"/>
              </a:tabLst>
            </a:pPr>
            <a:r>
              <a:rPr lang="de-AT" dirty="0"/>
              <a:t>Studien- &amp; Technologie Transfer Zentrum Weiz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30" y="762003"/>
            <a:ext cx="10987314" cy="4828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2800" dirty="0">
                <a:latin typeface="Times New Roman" panose="02020603050405020304" pitchFamily="18" charset="0"/>
                <a:cs typeface="Times New Roman" panose="02020603050405020304" pitchFamily="18" charset="0"/>
              </a:rPr>
              <a:t>Rechenbeispiele</a:t>
            </a:r>
          </a:p>
        </p:txBody>
      </p:sp>
      <p:sp>
        <p:nvSpPr>
          <p:cNvPr id="10" name="Foliennummernplatzhalter 6">
            <a:extLst>
              <a:ext uri="{FF2B5EF4-FFF2-40B4-BE49-F238E27FC236}">
                <a16:creationId xmlns:a16="http://schemas.microsoft.com/office/drawing/2014/main" id="{AA11A1C7-78E2-4731-AE8F-CF1B0221385A}"/>
              </a:ext>
            </a:extLst>
          </p:cNvPr>
          <p:cNvSpPr>
            <a:spLocks noGrp="1"/>
          </p:cNvSpPr>
          <p:nvPr>
            <p:ph type="sldNum" sz="quarter" idx="12"/>
          </p:nvPr>
        </p:nvSpPr>
        <p:spPr>
          <a:xfrm>
            <a:off x="8284027" y="6356350"/>
            <a:ext cx="3240315" cy="365125"/>
          </a:xfrm>
        </p:spPr>
        <p:txBody>
          <a:bodyPr/>
          <a:lstStyle/>
          <a:p>
            <a:r>
              <a:rPr lang="de-AT" dirty="0"/>
              <a:t>3. Magnetisches Feld, Folie </a:t>
            </a:r>
            <a:fld id="{7E725991-9698-40AD-BC4D-4702C78B2D3B}" type="slidenum">
              <a:rPr lang="de-AT"/>
              <a:pPr/>
              <a:t>25</a:t>
            </a:fld>
            <a:endParaRPr lang="de-AT" dirty="0"/>
          </a:p>
        </p:txBody>
      </p:sp>
      <p:pic>
        <p:nvPicPr>
          <p:cNvPr id="2" name="Grafik 1">
            <a:extLst>
              <a:ext uri="{FF2B5EF4-FFF2-40B4-BE49-F238E27FC236}">
                <a16:creationId xmlns:a16="http://schemas.microsoft.com/office/drawing/2014/main" id="{D297B3FF-CA22-41B3-9845-2E9C6FC7EB4F}"/>
              </a:ext>
            </a:extLst>
          </p:cNvPr>
          <p:cNvPicPr>
            <a:picLocks noChangeAspect="1"/>
          </p:cNvPicPr>
          <p:nvPr/>
        </p:nvPicPr>
        <p:blipFill>
          <a:blip r:embed="rId2"/>
          <a:stretch>
            <a:fillRect/>
          </a:stretch>
        </p:blipFill>
        <p:spPr>
          <a:xfrm>
            <a:off x="537029" y="1140592"/>
            <a:ext cx="6735862" cy="2960351"/>
          </a:xfrm>
          <a:prstGeom prst="rect">
            <a:avLst/>
          </a:prstGeom>
        </p:spPr>
      </p:pic>
    </p:spTree>
    <p:extLst>
      <p:ext uri="{BB962C8B-B14F-4D97-AF65-F5344CB8AC3E}">
        <p14:creationId xmlns:p14="http://schemas.microsoft.com/office/powerpoint/2010/main" val="405838063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algn="l"/>
            <a:r>
              <a:rPr lang="de-AT" dirty="0"/>
              <a:t>© Adolf E. Reinhart, 2021</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tabLst>
                <a:tab pos="10668000" algn="r"/>
              </a:tabLst>
            </a:pPr>
            <a:r>
              <a:rPr lang="de-AT" dirty="0"/>
              <a:t>Studien- &amp; Technologie Transfer Zentrum Weiz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30" y="762003"/>
            <a:ext cx="10987314" cy="4828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2800" dirty="0">
                <a:latin typeface="Times New Roman" panose="02020603050405020304" pitchFamily="18" charset="0"/>
                <a:cs typeface="Times New Roman" panose="02020603050405020304" pitchFamily="18" charset="0"/>
              </a:rPr>
              <a:t>Rechenbeispiele</a:t>
            </a:r>
          </a:p>
        </p:txBody>
      </p:sp>
      <p:sp>
        <p:nvSpPr>
          <p:cNvPr id="10" name="Foliennummernplatzhalter 6">
            <a:extLst>
              <a:ext uri="{FF2B5EF4-FFF2-40B4-BE49-F238E27FC236}">
                <a16:creationId xmlns:a16="http://schemas.microsoft.com/office/drawing/2014/main" id="{AA11A1C7-78E2-4731-AE8F-CF1B0221385A}"/>
              </a:ext>
            </a:extLst>
          </p:cNvPr>
          <p:cNvSpPr>
            <a:spLocks noGrp="1"/>
          </p:cNvSpPr>
          <p:nvPr>
            <p:ph type="sldNum" sz="quarter" idx="12"/>
          </p:nvPr>
        </p:nvSpPr>
        <p:spPr>
          <a:xfrm>
            <a:off x="8284027" y="6356350"/>
            <a:ext cx="3240315" cy="365125"/>
          </a:xfrm>
        </p:spPr>
        <p:txBody>
          <a:bodyPr/>
          <a:lstStyle/>
          <a:p>
            <a:r>
              <a:rPr lang="de-AT" dirty="0"/>
              <a:t>3. Magnetisches Feld, Folie </a:t>
            </a:r>
            <a:fld id="{7E725991-9698-40AD-BC4D-4702C78B2D3B}" type="slidenum">
              <a:rPr lang="de-AT"/>
              <a:pPr/>
              <a:t>26</a:t>
            </a:fld>
            <a:endParaRPr lang="de-AT" dirty="0"/>
          </a:p>
        </p:txBody>
      </p:sp>
      <p:pic>
        <p:nvPicPr>
          <p:cNvPr id="2" name="Bild 1"/>
          <p:cNvPicPr>
            <a:picLocks noChangeAspect="1"/>
          </p:cNvPicPr>
          <p:nvPr/>
        </p:nvPicPr>
        <p:blipFill>
          <a:blip r:embed="rId2"/>
          <a:stretch>
            <a:fillRect/>
          </a:stretch>
        </p:blipFill>
        <p:spPr>
          <a:xfrm>
            <a:off x="537029" y="1244832"/>
            <a:ext cx="6426200" cy="2895600"/>
          </a:xfrm>
          <a:prstGeom prst="rect">
            <a:avLst/>
          </a:prstGeom>
        </p:spPr>
      </p:pic>
    </p:spTree>
    <p:extLst>
      <p:ext uri="{BB962C8B-B14F-4D97-AF65-F5344CB8AC3E}">
        <p14:creationId xmlns:p14="http://schemas.microsoft.com/office/powerpoint/2010/main" val="40457183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algn="l"/>
            <a:r>
              <a:rPr lang="de-AT" dirty="0"/>
              <a:t>© Adolf E. Reinhart, 2021</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tabLst>
                <a:tab pos="10668000" algn="r"/>
              </a:tabLst>
            </a:pPr>
            <a:r>
              <a:rPr lang="de-AT" dirty="0"/>
              <a:t>Studien- &amp; Technologie Transfer Zentrum Weiz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30" y="762003"/>
            <a:ext cx="10987314" cy="4828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2800" dirty="0">
                <a:latin typeface="Times New Roman" panose="02020603050405020304" pitchFamily="18" charset="0"/>
                <a:cs typeface="Times New Roman" panose="02020603050405020304" pitchFamily="18" charset="0"/>
              </a:rPr>
              <a:t>Rechenbeispiele</a:t>
            </a:r>
          </a:p>
        </p:txBody>
      </p:sp>
      <p:sp>
        <p:nvSpPr>
          <p:cNvPr id="10" name="Foliennummernplatzhalter 6">
            <a:extLst>
              <a:ext uri="{FF2B5EF4-FFF2-40B4-BE49-F238E27FC236}">
                <a16:creationId xmlns:a16="http://schemas.microsoft.com/office/drawing/2014/main" id="{AA11A1C7-78E2-4731-AE8F-CF1B0221385A}"/>
              </a:ext>
            </a:extLst>
          </p:cNvPr>
          <p:cNvSpPr>
            <a:spLocks noGrp="1"/>
          </p:cNvSpPr>
          <p:nvPr>
            <p:ph type="sldNum" sz="quarter" idx="12"/>
          </p:nvPr>
        </p:nvSpPr>
        <p:spPr>
          <a:xfrm>
            <a:off x="8284027" y="6356350"/>
            <a:ext cx="3240315" cy="365125"/>
          </a:xfrm>
        </p:spPr>
        <p:txBody>
          <a:bodyPr/>
          <a:lstStyle/>
          <a:p>
            <a:r>
              <a:rPr lang="de-AT" dirty="0"/>
              <a:t>3. Magnetisches Feld, Folie </a:t>
            </a:r>
            <a:fld id="{7E725991-9698-40AD-BC4D-4702C78B2D3B}" type="slidenum">
              <a:rPr lang="de-AT"/>
              <a:pPr/>
              <a:t>27</a:t>
            </a:fld>
            <a:endParaRPr lang="de-AT" dirty="0"/>
          </a:p>
        </p:txBody>
      </p:sp>
      <p:pic>
        <p:nvPicPr>
          <p:cNvPr id="2" name="Bild 1"/>
          <p:cNvPicPr>
            <a:picLocks noChangeAspect="1"/>
          </p:cNvPicPr>
          <p:nvPr/>
        </p:nvPicPr>
        <p:blipFill>
          <a:blip r:embed="rId2"/>
          <a:stretch>
            <a:fillRect/>
          </a:stretch>
        </p:blipFill>
        <p:spPr>
          <a:xfrm>
            <a:off x="537029" y="1244832"/>
            <a:ext cx="6278336" cy="2083808"/>
          </a:xfrm>
          <a:prstGeom prst="rect">
            <a:avLst/>
          </a:prstGeom>
        </p:spPr>
      </p:pic>
    </p:spTree>
    <p:extLst>
      <p:ext uri="{BB962C8B-B14F-4D97-AF65-F5344CB8AC3E}">
        <p14:creationId xmlns:p14="http://schemas.microsoft.com/office/powerpoint/2010/main" val="346444704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20463CBB-B229-475E-B028-9D772881303F}"/>
              </a:ext>
            </a:extLst>
          </p:cNvPr>
          <p:cNvPicPr>
            <a:picLocks noChangeAspect="1"/>
          </p:cNvPicPr>
          <p:nvPr/>
        </p:nvPicPr>
        <p:blipFill rotWithShape="1">
          <a:blip r:embed="rId2"/>
          <a:srcRect b="3611"/>
          <a:stretch/>
        </p:blipFill>
        <p:spPr>
          <a:xfrm>
            <a:off x="7420323" y="501649"/>
            <a:ext cx="3358529" cy="3842421"/>
          </a:xfrm>
          <a:prstGeom prst="rect">
            <a:avLst/>
          </a:prstGeom>
        </p:spPr>
      </p:pic>
      <mc:AlternateContent xmlns:mc="http://schemas.openxmlformats.org/markup-compatibility/2006" xmlns:a14="http://schemas.microsoft.com/office/drawing/2010/main">
        <mc:Choice Requires="a14">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30" y="1427020"/>
                <a:ext cx="6501444" cy="4828090"/>
              </a:xfrm>
            </p:spPr>
            <p:txBody>
              <a:bodyPr>
                <a:noAutofit/>
              </a:bodyPr>
              <a:lstStyle/>
              <a:p>
                <a:pPr algn="l"/>
                <a:r>
                  <a:rPr lang="de-AT" sz="2200" dirty="0">
                    <a:solidFill>
                      <a:prstClr val="black"/>
                    </a:solidFill>
                    <a:latin typeface="Times New Roman" panose="02020603050405020304" pitchFamily="18" charset="0"/>
                    <a:cs typeface="Times New Roman" panose="02020603050405020304" pitchFamily="18" charset="0"/>
                  </a:rPr>
                  <a:t>Die magnetische Kraft auf eine bewegte elektrische Ladung gehorcht der Beziehung	 </a:t>
                </a:r>
                <a14:m>
                  <m:oMath xmlns:m="http://schemas.openxmlformats.org/officeDocument/2006/math">
                    <m:acc>
                      <m:accPr>
                        <m:chr m:val="⃗"/>
                        <m:ctrlPr>
                          <a:rPr lang="de-AT" b="1" i="1">
                            <a:solidFill>
                              <a:prstClr val="black"/>
                            </a:solidFill>
                            <a:latin typeface="Cambria Math" panose="02040503050406030204" pitchFamily="18" charset="0"/>
                            <a:cs typeface="Times New Roman" panose="02020603050405020304" pitchFamily="18" charset="0"/>
                          </a:rPr>
                        </m:ctrlPr>
                      </m:accPr>
                      <m:e>
                        <m:r>
                          <m:rPr>
                            <m:nor/>
                          </m:rPr>
                          <a:rPr lang="de-AT" b="1" i="0">
                            <a:solidFill>
                              <a:prstClr val="black"/>
                            </a:solidFill>
                            <a:latin typeface="Cambria Math" panose="02040503050406030204" pitchFamily="18" charset="0"/>
                            <a:cs typeface="Times New Roman" panose="02020603050405020304" pitchFamily="18" charset="0"/>
                          </a:rPr>
                          <m:t>F</m:t>
                        </m:r>
                      </m:e>
                    </m:acc>
                    <m:r>
                      <m:rPr>
                        <m:nor/>
                      </m:rPr>
                      <a:rPr lang="de-AT" b="1" i="0" smtClean="0">
                        <a:solidFill>
                          <a:prstClr val="black"/>
                        </a:solidFill>
                        <a:latin typeface="Cambria Math" panose="02040503050406030204" pitchFamily="18" charset="0"/>
                        <a:cs typeface="Times New Roman" panose="02020603050405020304" pitchFamily="18" charset="0"/>
                      </a:rPr>
                      <m:t>=</m:t>
                    </m:r>
                    <m:r>
                      <m:rPr>
                        <m:nor/>
                      </m:rPr>
                      <a:rPr lang="de-AT" b="1" i="0" smtClean="0">
                        <a:solidFill>
                          <a:prstClr val="black"/>
                        </a:solidFill>
                        <a:latin typeface="Cambria Math" panose="02040503050406030204" pitchFamily="18" charset="0"/>
                        <a:cs typeface="Times New Roman" panose="02020603050405020304" pitchFamily="18" charset="0"/>
                      </a:rPr>
                      <m:t>Q</m:t>
                    </m:r>
                    <m:r>
                      <m:rPr>
                        <m:nor/>
                      </m:rPr>
                      <a:rPr lang="de-AT" b="1" i="0" smtClean="0">
                        <a:solidFill>
                          <a:prstClr val="black"/>
                        </a:solidFill>
                        <a:latin typeface="Cambria Math" panose="02040503050406030204" pitchFamily="18" charset="0"/>
                        <a:cs typeface="Times New Roman" panose="02020603050405020304" pitchFamily="18" charset="0"/>
                      </a:rPr>
                      <m:t>∗</m:t>
                    </m:r>
                    <m:acc>
                      <m:accPr>
                        <m:chr m:val="⃗"/>
                        <m:ctrlPr>
                          <a:rPr lang="de-AT" b="1" i="1" smtClean="0">
                            <a:solidFill>
                              <a:prstClr val="black"/>
                            </a:solidFill>
                            <a:latin typeface="Cambria Math" panose="02040503050406030204" pitchFamily="18" charset="0"/>
                            <a:cs typeface="Times New Roman" panose="02020603050405020304" pitchFamily="18" charset="0"/>
                          </a:rPr>
                        </m:ctrlPr>
                      </m:accPr>
                      <m:e>
                        <m:r>
                          <m:rPr>
                            <m:nor/>
                          </m:rPr>
                          <a:rPr lang="de-AT" b="1" i="0" smtClean="0">
                            <a:solidFill>
                              <a:prstClr val="black"/>
                            </a:solidFill>
                            <a:latin typeface="Cambria Math" panose="02040503050406030204" pitchFamily="18" charset="0"/>
                            <a:cs typeface="Times New Roman" panose="02020603050405020304" pitchFamily="18" charset="0"/>
                          </a:rPr>
                          <m:t>v</m:t>
                        </m:r>
                      </m:e>
                    </m:acc>
                    <m:r>
                      <m:rPr>
                        <m:nor/>
                      </m:rPr>
                      <a:rPr lang="de-AT" b="1" i="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de-AT" b="1" i="1"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de-AT" b="1" i="0"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B</m:t>
                        </m:r>
                      </m:e>
                    </m:acc>
                  </m:oMath>
                </a14:m>
                <a:br>
                  <a:rPr lang="de-AT" b="1" dirty="0">
                    <a:solidFill>
                      <a:prstClr val="black"/>
                    </a:solidFill>
                    <a:latin typeface="Times New Roman" panose="02020603050405020304" pitchFamily="18" charset="0"/>
                    <a:cs typeface="Times New Roman" panose="02020603050405020304" pitchFamily="18" charset="0"/>
                  </a:rPr>
                </a:br>
                <a:endParaRPr lang="de-AT" sz="1200" b="1" dirty="0">
                  <a:solidFill>
                    <a:prstClr val="black"/>
                  </a:solidFill>
                  <a:latin typeface="Times New Roman" panose="02020603050405020304" pitchFamily="18" charset="0"/>
                  <a:cs typeface="Times New Roman" panose="02020603050405020304" pitchFamily="18" charset="0"/>
                </a:endParaRPr>
              </a:p>
              <a:p>
                <a:pPr marL="342900" indent="-342900" algn="l">
                  <a:buFontTx/>
                  <a:buChar char="-"/>
                </a:pPr>
                <a:r>
                  <a:rPr lang="de-AT" sz="2000" b="1" u="sng" dirty="0">
                    <a:latin typeface="Times New Roman" panose="02020603050405020304" pitchFamily="18" charset="0"/>
                    <a:cs typeface="Times New Roman" panose="02020603050405020304" pitchFamily="18" charset="0"/>
                  </a:rPr>
                  <a:t>Rechte Hand-Regel</a:t>
                </a:r>
                <a:br>
                  <a:rPr lang="de-AT" sz="2000" dirty="0">
                    <a:latin typeface="Times New Roman" panose="02020603050405020304" pitchFamily="18" charset="0"/>
                    <a:cs typeface="Times New Roman" panose="02020603050405020304" pitchFamily="18" charset="0"/>
                  </a:rPr>
                </a:br>
                <a:r>
                  <a:rPr lang="de-AT" sz="2000" dirty="0">
                    <a:latin typeface="Times New Roman" panose="02020603050405020304" pitchFamily="18" charset="0"/>
                    <a:cs typeface="Times New Roman" panose="02020603050405020304" pitchFamily="18" charset="0"/>
                  </a:rPr>
                  <a:t>Bei Ex-Produkten </a:t>
                </a:r>
                <a:r>
                  <a:rPr lang="de-AT" sz="1600" dirty="0">
                    <a:latin typeface="Times New Roman" panose="02020603050405020304" pitchFamily="18" charset="0"/>
                    <a:cs typeface="Times New Roman" panose="02020603050405020304" pitchFamily="18" charset="0"/>
                  </a:rPr>
                  <a:t>(Kreuzprodukte, vektorielle Produkte, äußere Produkte, </a:t>
                </a:r>
                <a:r>
                  <a:rPr lang="de-AT" sz="1600" dirty="0" err="1">
                    <a:latin typeface="Times New Roman" panose="02020603050405020304" pitchFamily="18" charset="0"/>
                    <a:cs typeface="Times New Roman" panose="02020603050405020304" pitchFamily="18" charset="0"/>
                  </a:rPr>
                  <a:t>Spatprodukte</a:t>
                </a:r>
                <a:r>
                  <a:rPr lang="de-AT" sz="1600" dirty="0">
                    <a:latin typeface="Times New Roman" panose="02020603050405020304" pitchFamily="18" charset="0"/>
                    <a:cs typeface="Times New Roman" panose="02020603050405020304" pitchFamily="18" charset="0"/>
                  </a:rPr>
                  <a:t>) </a:t>
                </a:r>
                <a:r>
                  <a:rPr lang="de-AT" sz="2000" dirty="0">
                    <a:latin typeface="Times New Roman" panose="02020603050405020304" pitchFamily="18" charset="0"/>
                    <a:cs typeface="Times New Roman" panose="02020603050405020304" pitchFamily="18" charset="0"/>
                  </a:rPr>
                  <a:t>zeigt der Daumen (RH) in die Richtung des ersten Produkt-Vektors (hier „v“), der Zeigefinger (RH) in die Richtung des zweiten Produkt-Vektors (hier „B“), der Mittelfinger (RH) in die Richtung des Ergebnis-Vektors (hier „F“);</a:t>
                </a:r>
                <a:br>
                  <a:rPr lang="de-AT" sz="2000" dirty="0">
                    <a:latin typeface="Times New Roman" panose="02020603050405020304" pitchFamily="18" charset="0"/>
                    <a:cs typeface="Times New Roman" panose="02020603050405020304" pitchFamily="18" charset="0"/>
                  </a:rPr>
                </a:br>
                <a:endParaRPr lang="de-AT" sz="1200" dirty="0">
                  <a:latin typeface="Times New Roman" panose="02020603050405020304" pitchFamily="18" charset="0"/>
                  <a:cs typeface="Times New Roman" panose="02020603050405020304" pitchFamily="18" charset="0"/>
                </a:endParaRPr>
              </a:p>
              <a:p>
                <a:pPr marL="342900" indent="-342900" algn="l">
                  <a:buFontTx/>
                  <a:buChar char="-"/>
                </a:pPr>
                <a:r>
                  <a:rPr lang="de-AT" sz="2000" b="1" u="sng" dirty="0">
                    <a:latin typeface="Times New Roman" panose="02020603050405020304" pitchFamily="18" charset="0"/>
                    <a:cs typeface="Times New Roman" panose="02020603050405020304" pitchFamily="18" charset="0"/>
                  </a:rPr>
                  <a:t>Rechtsschrauben-Regel</a:t>
                </a:r>
                <a:br>
                  <a:rPr lang="de-AT" sz="2000" dirty="0">
                    <a:latin typeface="Times New Roman" panose="02020603050405020304" pitchFamily="18" charset="0"/>
                    <a:cs typeface="Times New Roman" panose="02020603050405020304" pitchFamily="18" charset="0"/>
                  </a:rPr>
                </a:br>
                <a:r>
                  <a:rPr lang="de-AT" sz="2000" dirty="0">
                    <a:latin typeface="Times New Roman" panose="02020603050405020304" pitchFamily="18" charset="0"/>
                    <a:cs typeface="Times New Roman" panose="02020603050405020304" pitchFamily="18" charset="0"/>
                  </a:rPr>
                  <a:t>Dreht man in Gedanken den ersten Produkt-Vektor (hier „v“) auf kürzester Kreisbahn in den zweiten Produkt-Vektor (hier „B“), so weist die Fortbewegungsrichtung einer Rechtsschraube in die Richtung des Ergebnisvektors (hier „F“);</a:t>
                </a:r>
                <a:br>
                  <a:rPr lang="de-AT" sz="2200" dirty="0">
                    <a:latin typeface="Times New Roman" panose="02020603050405020304" pitchFamily="18" charset="0"/>
                    <a:cs typeface="Times New Roman" panose="02020603050405020304" pitchFamily="18" charset="0"/>
                  </a:rPr>
                </a:br>
                <a:endParaRPr lang="de-AT" dirty="0">
                  <a:latin typeface="Times New Roman" panose="02020603050405020304" pitchFamily="18" charset="0"/>
                  <a:cs typeface="Times New Roman" panose="02020603050405020304" pitchFamily="18" charset="0"/>
                </a:endParaRPr>
              </a:p>
              <a:p>
                <a:pPr algn="l"/>
                <a:r>
                  <a:rPr lang="de-AT" dirty="0">
                    <a:latin typeface="Times New Roman" panose="02020603050405020304" pitchFamily="18" charset="0"/>
                    <a:cs typeface="Times New Roman" panose="02020603050405020304" pitchFamily="18" charset="0"/>
                  </a:rPr>
                  <a:t> </a:t>
                </a:r>
              </a:p>
            </p:txBody>
          </p:sp>
        </mc:Choice>
        <mc:Fallback xmlns="">
          <p:sp>
            <p:nvSpPr>
              <p:cNvPr id="3" name="Untertitel 2">
                <a:extLst>
                  <a:ext uri="{FF2B5EF4-FFF2-40B4-BE49-F238E27FC236}">
                    <a16:creationId xmlns:a16="http://schemas.microsoft.com/office/drawing/2014/main" id="{C81FE997-533F-4518-A12C-114B71032D87}"/>
                  </a:ext>
                </a:extLst>
              </p:cNvPr>
              <p:cNvSpPr>
                <a:spLocks noGrp="1" noRot="1" noChangeAspect="1" noMove="1" noResize="1" noEditPoints="1" noAdjustHandles="1" noChangeArrowheads="1" noChangeShapeType="1" noTextEdit="1"/>
              </p:cNvSpPr>
              <p:nvPr>
                <p:ph type="subTitle" idx="1"/>
              </p:nvPr>
            </p:nvSpPr>
            <p:spPr>
              <a:xfrm>
                <a:off x="537030" y="1427020"/>
                <a:ext cx="6501444" cy="4828090"/>
              </a:xfrm>
              <a:blipFill>
                <a:blip r:embed="rId3"/>
                <a:stretch>
                  <a:fillRect l="-1218" t="-1515" r="-750" b="-4040"/>
                </a:stretch>
              </a:blipFill>
            </p:spPr>
            <p:txBody>
              <a:bodyPr/>
              <a:lstStyle/>
              <a:p>
                <a:r>
                  <a:rPr lang="de-AT">
                    <a:noFill/>
                  </a:rPr>
                  <a:t> </a:t>
                </a:r>
              </a:p>
            </p:txBody>
          </p:sp>
        </mc:Fallback>
      </mc:AlternateContent>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2021</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Transfer Zentrum Weiz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29" y="762002"/>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AT" sz="3200" dirty="0">
                <a:solidFill>
                  <a:prstClr val="black"/>
                </a:solidFill>
                <a:latin typeface="Times New Roman" panose="02020603050405020304" pitchFamily="18" charset="0"/>
                <a:cs typeface="Times New Roman" panose="02020603050405020304" pitchFamily="18" charset="0"/>
              </a:rPr>
              <a:t>Kraftrichtung in Magnetischen F</a:t>
            </a:r>
            <a:r>
              <a:rPr kumimoji="0" lang="de-AT" sz="32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eldern</a:t>
            </a:r>
            <a:endParaRPr kumimoji="0" lang="de-AT"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 name="Foliennummernplatzhalter 6">
            <a:extLst>
              <a:ext uri="{FF2B5EF4-FFF2-40B4-BE49-F238E27FC236}">
                <a16:creationId xmlns:a16="http://schemas.microsoft.com/office/drawing/2014/main" id="{33795DA2-1CF0-44F4-B70D-B94C2E678C74}"/>
              </a:ext>
            </a:extLst>
          </p:cNvPr>
          <p:cNvSpPr>
            <a:spLocks noGrp="1"/>
          </p:cNvSpPr>
          <p:nvPr>
            <p:ph type="sldNum" sz="quarter" idx="12"/>
          </p:nvPr>
        </p:nvSpPr>
        <p:spPr>
          <a:xfrm>
            <a:off x="8284027" y="6356350"/>
            <a:ext cx="3240315" cy="365125"/>
          </a:xfrm>
        </p:spPr>
        <p:txBody>
          <a:bodyPr/>
          <a:lstStyle/>
          <a:p>
            <a:r>
              <a:rPr lang="de-AT" dirty="0"/>
              <a:t>3. Magnetisches Feld, Folie </a:t>
            </a:r>
            <a:fld id="{7E725991-9698-40AD-BC4D-4702C78B2D3B}" type="slidenum">
              <a:rPr lang="de-AT"/>
              <a:pPr/>
              <a:t>3</a:t>
            </a:fld>
            <a:endParaRPr lang="de-AT" dirty="0"/>
          </a:p>
        </p:txBody>
      </p:sp>
      <p:pic>
        <p:nvPicPr>
          <p:cNvPr id="10" name="Grafik 9">
            <a:extLst>
              <a:ext uri="{FF2B5EF4-FFF2-40B4-BE49-F238E27FC236}">
                <a16:creationId xmlns:a16="http://schemas.microsoft.com/office/drawing/2014/main" id="{A2CC16ED-16E1-476B-9C7F-2539BD3E41B1}"/>
              </a:ext>
            </a:extLst>
          </p:cNvPr>
          <p:cNvPicPr>
            <a:picLocks noChangeAspect="1"/>
          </p:cNvPicPr>
          <p:nvPr/>
        </p:nvPicPr>
        <p:blipFill rotWithShape="1">
          <a:blip r:embed="rId4"/>
          <a:srcRect t="12775" b="17798"/>
          <a:stretch/>
        </p:blipFill>
        <p:spPr>
          <a:xfrm>
            <a:off x="8400693" y="3669632"/>
            <a:ext cx="3006982" cy="2426366"/>
          </a:xfrm>
          <a:prstGeom prst="rect">
            <a:avLst/>
          </a:prstGeom>
        </p:spPr>
      </p:pic>
    </p:spTree>
    <p:extLst>
      <p:ext uri="{BB962C8B-B14F-4D97-AF65-F5344CB8AC3E}">
        <p14:creationId xmlns:p14="http://schemas.microsoft.com/office/powerpoint/2010/main" val="134195979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p:cNvPicPr>
            <a:picLocks noChangeAspect="1"/>
          </p:cNvPicPr>
          <p:nvPr/>
        </p:nvPicPr>
        <p:blipFill>
          <a:blip r:embed="rId2"/>
          <a:stretch>
            <a:fillRect/>
          </a:stretch>
        </p:blipFill>
        <p:spPr>
          <a:xfrm>
            <a:off x="8508337" y="1922259"/>
            <a:ext cx="2992112" cy="2049517"/>
          </a:xfrm>
          <a:prstGeom prst="rect">
            <a:avLst/>
          </a:prstGeom>
        </p:spPr>
      </p:pic>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29" y="1427021"/>
            <a:ext cx="10987314" cy="681748"/>
          </a:xfrm>
        </p:spPr>
        <p:txBody>
          <a:bodyPr>
            <a:noAutofit/>
          </a:bodyPr>
          <a:lstStyle/>
          <a:p>
            <a:pPr marL="7938" indent="-7938" algn="l">
              <a:lnSpc>
                <a:spcPct val="100000"/>
              </a:lnSpc>
              <a:spcBef>
                <a:spcPts val="0"/>
              </a:spcBef>
            </a:pPr>
            <a:r>
              <a:rPr lang="de-AT" sz="1800">
                <a:latin typeface="Times New Roman" panose="02020603050405020304" pitchFamily="18" charset="0"/>
                <a:cs typeface="Times New Roman" panose="02020603050405020304" pitchFamily="18" charset="0"/>
              </a:rPr>
              <a:t>Magnetische </a:t>
            </a:r>
            <a:r>
              <a:rPr lang="de-AT" sz="1800" dirty="0">
                <a:latin typeface="Times New Roman" panose="02020603050405020304" pitchFamily="18" charset="0"/>
                <a:cs typeface="Times New Roman" panose="02020603050405020304" pitchFamily="18" charset="0"/>
              </a:rPr>
              <a:t>Felder in Raumbereichen entstehen durch die Bewegung elektrischer Ladungen, also einen Strom, die Feldlinien sind in sich geschlossen und umrunden diesen Strom – Magnetfeldlinien sind stets in sich geschlossen;</a:t>
            </a:r>
          </a:p>
          <a:p>
            <a:pPr marL="342900" marR="0" lvl="0" indent="-342900" algn="l" defTabSz="914400" eaLnBrk="1" fontAlgn="auto" latinLnBrk="0" hangingPunct="1">
              <a:lnSpc>
                <a:spcPct val="100000"/>
              </a:lnSpc>
              <a:spcBef>
                <a:spcPts val="0"/>
              </a:spcBef>
              <a:spcAft>
                <a:spcPts val="0"/>
              </a:spcAft>
              <a:buClrTx/>
              <a:buSzTx/>
              <a:buFontTx/>
              <a:buNone/>
              <a:tabLst/>
              <a:defRPr/>
            </a:pPr>
            <a:endParaRPr lang="de-AT" dirty="0">
              <a:latin typeface="Times New Roman" panose="02020603050405020304" pitchFamily="18" charset="0"/>
              <a:cs typeface="Times New Roman" panose="02020603050405020304" pitchFamily="18" charset="0"/>
            </a:endParaRP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2021</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Transfer Zentrum Weiz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29" y="762002"/>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Entstehung magnetischer Felder - Ströme</a:t>
            </a:r>
          </a:p>
        </p:txBody>
      </p:sp>
      <p:sp>
        <p:nvSpPr>
          <p:cNvPr id="13" name="Untertitel 2">
            <a:extLst>
              <a:ext uri="{FF2B5EF4-FFF2-40B4-BE49-F238E27FC236}">
                <a16:creationId xmlns:a16="http://schemas.microsoft.com/office/drawing/2014/main" id="{C81FE997-533F-4518-A12C-114B71032D87}"/>
              </a:ext>
            </a:extLst>
          </p:cNvPr>
          <p:cNvSpPr txBox="1">
            <a:spLocks/>
          </p:cNvSpPr>
          <p:nvPr/>
        </p:nvSpPr>
        <p:spPr>
          <a:xfrm>
            <a:off x="537030" y="2238703"/>
            <a:ext cx="5922449" cy="261176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Tx/>
              <a:buChar char="-"/>
            </a:pPr>
            <a:r>
              <a:rPr lang="de-AT" sz="1800" dirty="0">
                <a:latin typeface="Times New Roman" panose="02020603050405020304" pitchFamily="18" charset="0"/>
                <a:cs typeface="Times New Roman" panose="02020603050405020304" pitchFamily="18" charset="0"/>
              </a:rPr>
              <a:t>Bei einzelnen, langen geraden Leitern sind die Feldlinien konzentrische Kreise um den stromführenden Leiter;</a:t>
            </a:r>
          </a:p>
          <a:p>
            <a:pPr marL="342900" indent="-342900" algn="l">
              <a:buFontTx/>
              <a:buChar char="-"/>
            </a:pPr>
            <a:r>
              <a:rPr lang="de-AT" sz="1800" dirty="0">
                <a:latin typeface="Times New Roman" panose="02020603050405020304" pitchFamily="18" charset="0"/>
                <a:cs typeface="Times New Roman" panose="02020603050405020304" pitchFamily="18" charset="0"/>
              </a:rPr>
              <a:t>Werden die Leiter zu einer Spule gewickelt, z.B. auf einem Glasrohr, so überlagern sich die Einzelfelder zu einem Gesamtfeld, das innerhalb der Spule homogen und außerhalb entfernt kreisförmig verläuft;</a:t>
            </a:r>
          </a:p>
          <a:p>
            <a:pPr marL="342900" indent="-342900" algn="l">
              <a:buFontTx/>
              <a:buChar char="-"/>
            </a:pPr>
            <a:r>
              <a:rPr lang="de-AT" sz="1800" dirty="0">
                <a:latin typeface="Times New Roman" panose="02020603050405020304" pitchFamily="18" charset="0"/>
                <a:cs typeface="Times New Roman" panose="02020603050405020304" pitchFamily="18" charset="0"/>
              </a:rPr>
              <a:t>Auch zur Bestimmung der Feldrichtung von Einzelströmen und Spulen können die Rechte-Hand- bzw. Rechtsschraubenregel verwendet werden;</a:t>
            </a:r>
            <a:br>
              <a:rPr lang="de-AT" sz="1800" dirty="0">
                <a:latin typeface="Times New Roman" panose="02020603050405020304" pitchFamily="18" charset="0"/>
                <a:cs typeface="Times New Roman" panose="02020603050405020304" pitchFamily="18" charset="0"/>
              </a:rPr>
            </a:br>
            <a:endParaRPr lang="de-AT" sz="1800" dirty="0">
              <a:latin typeface="Times New Roman" panose="02020603050405020304" pitchFamily="18" charset="0"/>
              <a:cs typeface="Times New Roman" panose="02020603050405020304" pitchFamily="18" charset="0"/>
            </a:endParaRPr>
          </a:p>
        </p:txBody>
      </p:sp>
      <p:sp>
        <p:nvSpPr>
          <p:cNvPr id="14" name="Foliennummernplatzhalter 6">
            <a:extLst>
              <a:ext uri="{FF2B5EF4-FFF2-40B4-BE49-F238E27FC236}">
                <a16:creationId xmlns:a16="http://schemas.microsoft.com/office/drawing/2014/main" id="{88DE92F6-C7E9-44D5-B799-E200CF1403CB}"/>
              </a:ext>
            </a:extLst>
          </p:cNvPr>
          <p:cNvSpPr>
            <a:spLocks noGrp="1"/>
          </p:cNvSpPr>
          <p:nvPr>
            <p:ph type="sldNum" sz="quarter" idx="12"/>
          </p:nvPr>
        </p:nvSpPr>
        <p:spPr>
          <a:xfrm>
            <a:off x="8284027" y="6356350"/>
            <a:ext cx="3240315" cy="365125"/>
          </a:xfrm>
        </p:spPr>
        <p:txBody>
          <a:bodyPr/>
          <a:lstStyle/>
          <a:p>
            <a:r>
              <a:rPr lang="de-AT" dirty="0"/>
              <a:t>3. Magnetisches Feld, Folie </a:t>
            </a:r>
            <a:fld id="{7E725991-9698-40AD-BC4D-4702C78B2D3B}" type="slidenum">
              <a:rPr lang="de-AT"/>
              <a:pPr/>
              <a:t>4</a:t>
            </a:fld>
            <a:endParaRPr lang="de-AT" dirty="0"/>
          </a:p>
        </p:txBody>
      </p:sp>
      <p:pic>
        <p:nvPicPr>
          <p:cNvPr id="7" name="Bild 6"/>
          <p:cNvPicPr>
            <a:picLocks noChangeAspect="1"/>
          </p:cNvPicPr>
          <p:nvPr/>
        </p:nvPicPr>
        <p:blipFill>
          <a:blip r:embed="rId3"/>
          <a:stretch>
            <a:fillRect/>
          </a:stretch>
        </p:blipFill>
        <p:spPr>
          <a:xfrm>
            <a:off x="8144800" y="3892269"/>
            <a:ext cx="3449887" cy="2165355"/>
          </a:xfrm>
          <a:prstGeom prst="rect">
            <a:avLst/>
          </a:prstGeom>
        </p:spPr>
      </p:pic>
      <p:pic>
        <p:nvPicPr>
          <p:cNvPr id="15" name="Bild 14"/>
          <p:cNvPicPr>
            <a:picLocks noChangeAspect="1"/>
          </p:cNvPicPr>
          <p:nvPr/>
        </p:nvPicPr>
        <p:blipFill rotWithShape="1">
          <a:blip r:embed="rId4">
            <a:extLst>
              <a:ext uri="{28A0092B-C50C-407E-A947-70E740481C1C}">
                <a14:useLocalDpi xmlns:a14="http://schemas.microsoft.com/office/drawing/2010/main" val="0"/>
              </a:ext>
            </a:extLst>
          </a:blip>
          <a:srcRect t="24101" b="3594"/>
          <a:stretch/>
        </p:blipFill>
        <p:spPr>
          <a:xfrm>
            <a:off x="6855368" y="2496903"/>
            <a:ext cx="1219148" cy="1175330"/>
          </a:xfrm>
          <a:prstGeom prst="rect">
            <a:avLst/>
          </a:prstGeom>
        </p:spPr>
      </p:pic>
      <p:pic>
        <p:nvPicPr>
          <p:cNvPr id="16" name="Bild 15"/>
          <p:cNvPicPr>
            <a:picLocks noChangeAspect="1"/>
          </p:cNvPicPr>
          <p:nvPr/>
        </p:nvPicPr>
        <p:blipFill rotWithShape="1">
          <a:blip r:embed="rId5">
            <a:extLst>
              <a:ext uri="{28A0092B-C50C-407E-A947-70E740481C1C}">
                <a14:useLocalDpi xmlns:a14="http://schemas.microsoft.com/office/drawing/2010/main" val="0"/>
              </a:ext>
            </a:extLst>
          </a:blip>
          <a:srcRect t="14435" r="4879" b="7384"/>
          <a:stretch/>
        </p:blipFill>
        <p:spPr>
          <a:xfrm>
            <a:off x="6868012" y="4646032"/>
            <a:ext cx="1206504" cy="1322185"/>
          </a:xfrm>
          <a:prstGeom prst="rect">
            <a:avLst/>
          </a:prstGeom>
        </p:spPr>
      </p:pic>
      <p:sp>
        <p:nvSpPr>
          <p:cNvPr id="17" name="Textfeld 16"/>
          <p:cNvSpPr txBox="1"/>
          <p:nvPr/>
        </p:nvSpPr>
        <p:spPr>
          <a:xfrm>
            <a:off x="537029" y="4980406"/>
            <a:ext cx="5909806" cy="1077218"/>
          </a:xfrm>
          <a:prstGeom prst="rect">
            <a:avLst/>
          </a:prstGeom>
          <a:noFill/>
        </p:spPr>
        <p:txBody>
          <a:bodyPr wrap="square" rtlCol="0">
            <a:spAutoFit/>
          </a:bodyPr>
          <a:lstStyle/>
          <a:p>
            <a:pPr marL="285750" indent="-285750">
              <a:buFont typeface="Symbol" charset="2"/>
              <a:buChar char="Þ"/>
            </a:pPr>
            <a:r>
              <a:rPr lang="de-AT" sz="1600" dirty="0">
                <a:latin typeface="Times New Roman" panose="02020603050405020304" pitchFamily="18" charset="0"/>
                <a:cs typeface="Times New Roman" panose="02020603050405020304" pitchFamily="18" charset="0"/>
              </a:rPr>
              <a:t>Zeigt der Daumen (RH) in die Richtung des Stromes, zeigen die abgewinkelten übrigen Finger (RH) in die Richtung des Feldes;</a:t>
            </a:r>
          </a:p>
          <a:p>
            <a:pPr marL="285750" indent="-285750">
              <a:buFont typeface="Symbol" charset="2"/>
              <a:buChar char="Þ"/>
            </a:pPr>
            <a:r>
              <a:rPr lang="de-AT" sz="1600" dirty="0">
                <a:latin typeface="Times New Roman" panose="02020603050405020304" pitchFamily="18" charset="0"/>
                <a:cs typeface="Times New Roman" panose="02020603050405020304" pitchFamily="18" charset="0"/>
              </a:rPr>
              <a:t>Zeigen die übrigen Finger (RH) in die Richtung der Spulenströme, zeigt der Daumen (RH) in die Feldrichtung;</a:t>
            </a:r>
            <a:endParaRPr lang="de-DE" sz="1600" dirty="0"/>
          </a:p>
        </p:txBody>
      </p:sp>
    </p:spTree>
    <p:extLst>
      <p:ext uri="{BB962C8B-B14F-4D97-AF65-F5344CB8AC3E}">
        <p14:creationId xmlns:p14="http://schemas.microsoft.com/office/powerpoint/2010/main" val="14635470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rotWithShape="1">
          <a:blip r:embed="rId2"/>
          <a:srcRect t="3076"/>
          <a:stretch/>
        </p:blipFill>
        <p:spPr>
          <a:xfrm>
            <a:off x="7039819" y="4224043"/>
            <a:ext cx="3629209" cy="2205062"/>
          </a:xfrm>
          <a:prstGeom prst="rect">
            <a:avLst/>
          </a:prstGeom>
        </p:spPr>
      </p:pic>
      <p:pic>
        <p:nvPicPr>
          <p:cNvPr id="7" name="Bild 6"/>
          <p:cNvPicPr>
            <a:picLocks noChangeAspect="1"/>
          </p:cNvPicPr>
          <p:nvPr/>
        </p:nvPicPr>
        <p:blipFill rotWithShape="1">
          <a:blip r:embed="rId3"/>
          <a:srcRect b="3998"/>
          <a:stretch/>
        </p:blipFill>
        <p:spPr>
          <a:xfrm>
            <a:off x="7039819" y="2220587"/>
            <a:ext cx="3629209" cy="2186846"/>
          </a:xfrm>
          <a:prstGeom prst="rect">
            <a:avLst/>
          </a:prstGeom>
        </p:spPr>
      </p:pic>
      <p:sp>
        <p:nvSpPr>
          <p:cNvPr id="3" name="Untertitel 2">
            <a:extLst>
              <a:ext uri="{FF2B5EF4-FFF2-40B4-BE49-F238E27FC236}">
                <a16:creationId xmlns:a16="http://schemas.microsoft.com/office/drawing/2014/main" id="{C81FE997-533F-4518-A12C-114B71032D87}"/>
              </a:ext>
            </a:extLst>
          </p:cNvPr>
          <p:cNvSpPr>
            <a:spLocks noGrp="1"/>
          </p:cNvSpPr>
          <p:nvPr>
            <p:ph type="subTitle" idx="1"/>
          </p:nvPr>
        </p:nvSpPr>
        <p:spPr>
          <a:xfrm>
            <a:off x="537029" y="1427020"/>
            <a:ext cx="10987314" cy="1251443"/>
          </a:xfrm>
        </p:spPr>
        <p:txBody>
          <a:bodyPr>
            <a:noAutofit/>
          </a:bodyPr>
          <a:lstStyle/>
          <a:p>
            <a:pPr marL="7938" indent="-7938" algn="l">
              <a:lnSpc>
                <a:spcPct val="100000"/>
              </a:lnSpc>
              <a:spcBef>
                <a:spcPts val="0"/>
              </a:spcBef>
            </a:pPr>
            <a:r>
              <a:rPr lang="de-AT" sz="1800" dirty="0">
                <a:latin typeface="Times New Roman" panose="02020603050405020304" pitchFamily="18" charset="0"/>
                <a:cs typeface="Times New Roman" panose="02020603050405020304" pitchFamily="18" charset="0"/>
              </a:rPr>
              <a:t>Magnetische Effekte treten aber nicht nur in der Umgebung von Strömen - allgemeiner bewegten Ladungen - auf, auch auf einige wenige Materialien (Eisen, Kobalt, Nickel samt Verbindungen mit diesen Elementen) werden in Magnetfeldern Kräfte ausgeübt, und sie können auch Magnetfelder erzeugen;</a:t>
            </a:r>
          </a:p>
          <a:p>
            <a:pPr marL="342900" marR="0" lvl="0" indent="-342900" algn="l" defTabSz="914400" eaLnBrk="1" fontAlgn="auto" latinLnBrk="0" hangingPunct="1">
              <a:lnSpc>
                <a:spcPct val="100000"/>
              </a:lnSpc>
              <a:spcBef>
                <a:spcPts val="0"/>
              </a:spcBef>
              <a:spcAft>
                <a:spcPts val="0"/>
              </a:spcAft>
              <a:buClrTx/>
              <a:buSzTx/>
              <a:buFontTx/>
              <a:buNone/>
              <a:tabLst/>
              <a:defRPr/>
            </a:pPr>
            <a:endParaRPr lang="de-AT" dirty="0">
              <a:latin typeface="Times New Roman" panose="02020603050405020304" pitchFamily="18" charset="0"/>
              <a:cs typeface="Times New Roman" panose="02020603050405020304" pitchFamily="18" charset="0"/>
            </a:endParaRPr>
          </a:p>
        </p:txBody>
      </p:sp>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2021</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Transfer Zentrum Weiz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29" y="762002"/>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Entstehung magnetischer Felder - Magneten</a:t>
            </a:r>
          </a:p>
        </p:txBody>
      </p:sp>
      <p:sp>
        <p:nvSpPr>
          <p:cNvPr id="13" name="Untertitel 2">
            <a:extLst>
              <a:ext uri="{FF2B5EF4-FFF2-40B4-BE49-F238E27FC236}">
                <a16:creationId xmlns:a16="http://schemas.microsoft.com/office/drawing/2014/main" id="{C81FE997-533F-4518-A12C-114B71032D87}"/>
              </a:ext>
            </a:extLst>
          </p:cNvPr>
          <p:cNvSpPr txBox="1">
            <a:spLocks/>
          </p:cNvSpPr>
          <p:nvPr/>
        </p:nvSpPr>
        <p:spPr>
          <a:xfrm>
            <a:off x="537028" y="2678463"/>
            <a:ext cx="6397845" cy="357668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Tx/>
              <a:buChar char="-"/>
            </a:pPr>
            <a:r>
              <a:rPr lang="de-AT" sz="1800" dirty="0">
                <a:latin typeface="Times New Roman" panose="02020603050405020304" pitchFamily="18" charset="0"/>
                <a:cs typeface="Times New Roman" panose="02020603050405020304" pitchFamily="18" charset="0"/>
              </a:rPr>
              <a:t>So tritt z.B. an einem Stabmagneten mit gleichen Abmessungen wie eine Zylinderspule ein völlig gleich aussehendes Magnetfeld auf; beim „Nordpol“ entspringen die äußeren Feldlinien, beim „Südpol“ enden sie  </a:t>
            </a:r>
            <a:r>
              <a:rPr lang="de-AT" sz="1600" dirty="0">
                <a:latin typeface="Times New Roman" panose="02020603050405020304" pitchFamily="18" charset="0"/>
                <a:cs typeface="Times New Roman" panose="02020603050405020304" pitchFamily="18" charset="0"/>
              </a:rPr>
              <a:t>(=&gt; magnetische Feldstrukturen können mit Eisenfeilspänen sichtbar gemacht oder messtechnisch ermittelt werden)</a:t>
            </a:r>
            <a:r>
              <a:rPr lang="de-AT" sz="1800" dirty="0">
                <a:latin typeface="Times New Roman" panose="02020603050405020304" pitchFamily="18" charset="0"/>
                <a:cs typeface="Times New Roman" panose="02020603050405020304" pitchFamily="18" charset="0"/>
              </a:rPr>
              <a:t>;</a:t>
            </a:r>
          </a:p>
          <a:p>
            <a:pPr marL="342900" indent="-342900" algn="l">
              <a:buFontTx/>
              <a:buChar char="-"/>
            </a:pPr>
            <a:r>
              <a:rPr lang="de-AT" sz="1800" dirty="0">
                <a:latin typeface="Times New Roman" panose="02020603050405020304" pitchFamily="18" charset="0"/>
                <a:cs typeface="Times New Roman" panose="02020603050405020304" pitchFamily="18" charset="0"/>
              </a:rPr>
              <a:t>Es ist daher naheliegend, dass auch in magnetisierbaren Materialien „Elementarströme“ die magnetischen Erscheinungen hervorrufen;</a:t>
            </a:r>
          </a:p>
          <a:p>
            <a:pPr marL="342900" indent="-342900" algn="l">
              <a:buFontTx/>
              <a:buChar char="-"/>
            </a:pPr>
            <a:r>
              <a:rPr lang="de-AT" sz="1800" dirty="0">
                <a:latin typeface="Times New Roman" panose="02020603050405020304" pitchFamily="18" charset="0"/>
                <a:cs typeface="Times New Roman" panose="02020603050405020304" pitchFamily="18" charset="0"/>
              </a:rPr>
              <a:t>Modellrechnungen und Experimente führten zur aktuellen Theorie, dass die Ausrichtung der Elektronen-Spins die Ursache des Magnetismus in Materie ist;</a:t>
            </a:r>
            <a:br>
              <a:rPr lang="de-AT" sz="2200" dirty="0">
                <a:latin typeface="Times New Roman" panose="02020603050405020304" pitchFamily="18" charset="0"/>
                <a:cs typeface="Times New Roman" panose="02020603050405020304" pitchFamily="18" charset="0"/>
              </a:rPr>
            </a:br>
            <a:endParaRPr lang="de-AT" dirty="0">
              <a:latin typeface="Times New Roman" panose="02020603050405020304" pitchFamily="18" charset="0"/>
              <a:cs typeface="Times New Roman" panose="02020603050405020304" pitchFamily="18" charset="0"/>
            </a:endParaRPr>
          </a:p>
          <a:p>
            <a:pPr algn="l"/>
            <a:r>
              <a:rPr lang="de-AT" dirty="0">
                <a:latin typeface="Times New Roman" panose="02020603050405020304" pitchFamily="18" charset="0"/>
                <a:cs typeface="Times New Roman" panose="02020603050405020304" pitchFamily="18" charset="0"/>
              </a:rPr>
              <a:t> </a:t>
            </a:r>
          </a:p>
        </p:txBody>
      </p:sp>
      <p:sp>
        <p:nvSpPr>
          <p:cNvPr id="14" name="Foliennummernplatzhalter 6">
            <a:extLst>
              <a:ext uri="{FF2B5EF4-FFF2-40B4-BE49-F238E27FC236}">
                <a16:creationId xmlns:a16="http://schemas.microsoft.com/office/drawing/2014/main" id="{88DE92F6-C7E9-44D5-B799-E200CF1403CB}"/>
              </a:ext>
            </a:extLst>
          </p:cNvPr>
          <p:cNvSpPr>
            <a:spLocks noGrp="1"/>
          </p:cNvSpPr>
          <p:nvPr>
            <p:ph type="sldNum" sz="quarter" idx="12"/>
          </p:nvPr>
        </p:nvSpPr>
        <p:spPr>
          <a:xfrm>
            <a:off x="8284027" y="6356350"/>
            <a:ext cx="3240315" cy="365125"/>
          </a:xfrm>
        </p:spPr>
        <p:txBody>
          <a:bodyPr/>
          <a:lstStyle/>
          <a:p>
            <a:r>
              <a:rPr lang="de-AT" dirty="0"/>
              <a:t>3. Magnetisches Feld, Folie </a:t>
            </a:r>
            <a:fld id="{7E725991-9698-40AD-BC4D-4702C78B2D3B}" type="slidenum">
              <a:rPr lang="de-AT"/>
              <a:pPr/>
              <a:t>5</a:t>
            </a:fld>
            <a:endParaRPr lang="de-AT" dirty="0"/>
          </a:p>
        </p:txBody>
      </p:sp>
    </p:spTree>
    <p:extLst>
      <p:ext uri="{BB962C8B-B14F-4D97-AF65-F5344CB8AC3E}">
        <p14:creationId xmlns:p14="http://schemas.microsoft.com/office/powerpoint/2010/main" val="48923892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2021</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Transfer Zentrum Weiz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29" y="762003"/>
            <a:ext cx="10987314" cy="50035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Charakteristische Größen und Einheiten</a:t>
            </a:r>
          </a:p>
        </p:txBody>
      </p:sp>
      <mc:AlternateContent xmlns:mc="http://schemas.openxmlformats.org/markup-compatibility/2006" xmlns:a14="http://schemas.microsoft.com/office/drawing/2010/main">
        <mc:Choice Requires="a14">
          <p:sp>
            <p:nvSpPr>
              <p:cNvPr id="10" name="Rechteck 9">
                <a:extLst>
                  <a:ext uri="{FF2B5EF4-FFF2-40B4-BE49-F238E27FC236}">
                    <a16:creationId xmlns:a16="http://schemas.microsoft.com/office/drawing/2014/main" id="{54DF53A2-5C04-4EBB-8F14-CEA9B2C7399D}"/>
                  </a:ext>
                </a:extLst>
              </p:cNvPr>
              <p:cNvSpPr/>
              <p:nvPr/>
            </p:nvSpPr>
            <p:spPr>
              <a:xfrm>
                <a:off x="537029" y="1278543"/>
                <a:ext cx="10987313" cy="5286319"/>
              </a:xfrm>
              <a:prstGeom prst="rect">
                <a:avLst/>
              </a:prstGeom>
            </p:spPr>
            <p:txBody>
              <a:bodyPr wrap="square">
                <a:spAutoFit/>
              </a:bodyPr>
              <a:lstStyle/>
              <a:p>
                <a:pPr defTabSz="1031875"/>
                <a:r>
                  <a:rPr lang="de-AT" sz="2000" dirty="0">
                    <a:latin typeface="Times New Roman" panose="02020603050405020304" pitchFamily="18" charset="0"/>
                    <a:cs typeface="Times New Roman" panose="02020603050405020304" pitchFamily="18" charset="0"/>
                  </a:rPr>
                  <a:t>Größen samt Formelzeichen, Einheiten und Einheitenzeichen</a:t>
                </a:r>
              </a:p>
              <a:p>
                <a:pPr defTabSz="1031875"/>
                <a:endParaRPr lang="de-AT" sz="1200" dirty="0">
                  <a:latin typeface="Times New Roman" panose="02020603050405020304" pitchFamily="18" charset="0"/>
                  <a:cs typeface="Times New Roman" panose="02020603050405020304" pitchFamily="18" charset="0"/>
                </a:endParaRPr>
              </a:p>
              <a:p>
                <a:pPr defTabSz="1031875"/>
                <a:r>
                  <a:rPr lang="de-AT" sz="2000" dirty="0">
                    <a:latin typeface="Times New Roman" panose="02020603050405020304" pitchFamily="18" charset="0"/>
                    <a:cs typeface="Times New Roman" panose="02020603050405020304" pitchFamily="18" charset="0"/>
                  </a:rPr>
                  <a:t>Magn. Feldstärke	…	H	…	Ampere je Meter (A/m)</a:t>
                </a:r>
              </a:p>
              <a:p>
                <a:pPr defTabSz="1031875"/>
                <a:endParaRPr lang="de-AT" sz="600" dirty="0">
                  <a:latin typeface="Times New Roman" panose="02020603050405020304" pitchFamily="18" charset="0"/>
                  <a:cs typeface="Times New Roman" panose="02020603050405020304" pitchFamily="18" charset="0"/>
                </a:endParaRPr>
              </a:p>
              <a:p>
                <a:pPr marL="317500" indent="-317500" defTabSz="1031875">
                  <a:buFont typeface="Symbol" charset="2"/>
                  <a:buChar char="Þ"/>
                </a:pPr>
                <a:r>
                  <a:rPr lang="de-AT" dirty="0">
                    <a:latin typeface="Times New Roman" panose="02020603050405020304" pitchFamily="18" charset="0"/>
                    <a:cs typeface="Times New Roman" panose="02020603050405020304" pitchFamily="18" charset="0"/>
                  </a:rPr>
                  <a:t>Die magnetische Feldstärke ergibt sich unabhängig vom Material nur aus der Stromverteilung, für sie gilt die erste wichtige Grundbeziehung des Magnetismus, der Durchflutungssatz 	</a:t>
                </a:r>
                <a:r>
                  <a:rPr lang="de-AT" sz="2400" b="1" dirty="0">
                    <a:latin typeface="Times New Roman" panose="02020603050405020304" pitchFamily="18" charset="0"/>
                    <a:cs typeface="Times New Roman" panose="02020603050405020304" pitchFamily="18" charset="0"/>
                    <a:sym typeface="Wingdings"/>
                  </a:rPr>
                  <a:t> </a:t>
                </a:r>
                <a14:m>
                  <m:oMath xmlns:m="http://schemas.openxmlformats.org/officeDocument/2006/math">
                    <m:nary>
                      <m:naryPr>
                        <m:chr m:val="∮"/>
                        <m:limLoc m:val="undOvr"/>
                        <m:subHide m:val="on"/>
                        <m:supHide m:val="on"/>
                        <m:ctrlPr>
                          <a:rPr lang="de-AT" sz="2400" b="1" i="1" smtClean="0">
                            <a:latin typeface="Cambria Math" panose="02040503050406030204" pitchFamily="18" charset="0"/>
                            <a:cs typeface="Times New Roman" panose="02020603050405020304" pitchFamily="18" charset="0"/>
                          </a:rPr>
                        </m:ctrlPr>
                      </m:naryPr>
                      <m:sub/>
                      <m:sup/>
                      <m:e>
                        <m:acc>
                          <m:accPr>
                            <m:chr m:val="⃗"/>
                            <m:ctrlPr>
                              <a:rPr lang="de-AT" sz="2400" b="1" i="1" smtClean="0">
                                <a:latin typeface="Cambria Math" panose="02040503050406030204" pitchFamily="18" charset="0"/>
                                <a:cs typeface="Times New Roman" panose="02020603050405020304" pitchFamily="18" charset="0"/>
                              </a:rPr>
                            </m:ctrlPr>
                          </m:accPr>
                          <m:e>
                            <m:r>
                              <m:rPr>
                                <m:nor/>
                              </m:rPr>
                              <a:rPr lang="de-AT" sz="2400" b="1" i="0" smtClean="0">
                                <a:latin typeface="Cambria Math" charset="0"/>
                                <a:cs typeface="Times New Roman" panose="02020603050405020304" pitchFamily="18" charset="0"/>
                              </a:rPr>
                              <m:t>H</m:t>
                            </m:r>
                          </m:e>
                        </m:acc>
                        <m:r>
                          <m:rPr>
                            <m:nor/>
                            <m:brk/>
                          </m:rPr>
                          <a:rPr lang="de-AT" sz="2400" b="1" i="0" smtClean="0">
                            <a:latin typeface="Cambria Math" charset="0"/>
                            <a:ea typeface="Cambria Math" charset="0"/>
                            <a:cs typeface="Cambria Math" charset="0"/>
                          </a:rPr>
                          <m:t>∙</m:t>
                        </m:r>
                        <m:acc>
                          <m:accPr>
                            <m:chr m:val="⃗"/>
                            <m:ctrlPr>
                              <a:rPr lang="de-AT" sz="2400" b="1" i="1" smtClean="0">
                                <a:latin typeface="Cambria Math" panose="02040503050406030204" pitchFamily="18" charset="0"/>
                                <a:ea typeface="Cambria Math" charset="0"/>
                                <a:cs typeface="Cambria Math" charset="0"/>
                              </a:rPr>
                            </m:ctrlPr>
                          </m:accPr>
                          <m:e>
                            <m:r>
                              <m:rPr>
                                <m:nor/>
                              </m:rPr>
                              <a:rPr lang="de-AT" sz="2400" b="1" i="0" smtClean="0">
                                <a:latin typeface="Cambria Math" charset="0"/>
                                <a:ea typeface="Cambria Math" charset="0"/>
                                <a:cs typeface="Cambria Math" charset="0"/>
                              </a:rPr>
                              <m:t>ds</m:t>
                            </m:r>
                          </m:e>
                        </m:acc>
                        <m:r>
                          <m:rPr>
                            <m:nor/>
                            <m:brk/>
                          </m:rPr>
                          <a:rPr lang="de-AT" sz="2400" b="1" i="0" smtClean="0">
                            <a:latin typeface="Cambria Math" charset="0"/>
                            <a:cs typeface="Times New Roman" panose="02020603050405020304" pitchFamily="18" charset="0"/>
                          </a:rPr>
                          <m:t>=</m:t>
                        </m:r>
                        <m:r>
                          <m:rPr>
                            <m:nor/>
                          </m:rPr>
                          <a:rPr lang="de-AT" sz="2400" b="1" i="0" smtClean="0">
                            <a:latin typeface="Cambria Math" charset="0"/>
                            <a:ea typeface="Cambria Math" charset="0"/>
                            <a:cs typeface="Cambria Math" charset="0"/>
                          </a:rPr>
                          <m:t>θ</m:t>
                        </m:r>
                        <m:r>
                          <m:rPr>
                            <m:nor/>
                          </m:rPr>
                          <a:rPr lang="de-AT" sz="2400" b="1" i="0" smtClean="0">
                            <a:latin typeface="Cambria Math" charset="0"/>
                            <a:ea typeface="Cambria Math" charset="0"/>
                            <a:cs typeface="Cambria Math" charset="0"/>
                          </a:rPr>
                          <m:t>=</m:t>
                        </m:r>
                        <m:r>
                          <m:rPr>
                            <m:nor/>
                          </m:rPr>
                          <a:rPr lang="de-AT" sz="2400" b="1" i="0" smtClean="0">
                            <a:latin typeface="Cambria Math" charset="0"/>
                            <a:ea typeface="Cambria Math" charset="0"/>
                            <a:cs typeface="Cambria Math" charset="0"/>
                          </a:rPr>
                          <m:t>N</m:t>
                        </m:r>
                        <m:r>
                          <m:rPr>
                            <m:nor/>
                          </m:rPr>
                          <a:rPr lang="de-AT" sz="2400" b="1" i="0" smtClean="0">
                            <a:latin typeface="Cambria Math" charset="0"/>
                            <a:ea typeface="Cambria Math" charset="0"/>
                            <a:cs typeface="Cambria Math" charset="0"/>
                          </a:rPr>
                          <m:t>∗</m:t>
                        </m:r>
                        <m:r>
                          <m:rPr>
                            <m:nor/>
                          </m:rPr>
                          <a:rPr lang="de-AT" sz="2400" b="1" i="0" smtClean="0">
                            <a:latin typeface="Cambria Math" charset="0"/>
                            <a:ea typeface="Cambria Math" charset="0"/>
                            <a:cs typeface="Cambria Math" charset="0"/>
                          </a:rPr>
                          <m:t>I</m:t>
                        </m:r>
                      </m:e>
                    </m:nary>
                  </m:oMath>
                </a14:m>
                <a:r>
                  <a:rPr lang="de-AT" sz="2400" dirty="0">
                    <a:latin typeface="Times New Roman" panose="02020603050405020304" pitchFamily="18" charset="0"/>
                    <a:cs typeface="Times New Roman" panose="02020603050405020304" pitchFamily="18" charset="0"/>
                  </a:rPr>
                  <a:t>;</a:t>
                </a:r>
                <a:br>
                  <a:rPr lang="de-AT" dirty="0">
                    <a:latin typeface="Times New Roman" panose="02020603050405020304" pitchFamily="18" charset="0"/>
                    <a:cs typeface="Times New Roman" panose="02020603050405020304" pitchFamily="18" charset="0"/>
                  </a:rPr>
                </a:br>
                <a:r>
                  <a:rPr lang="de-AT" dirty="0">
                    <a:latin typeface="Times New Roman" panose="02020603050405020304" pitchFamily="18" charset="0"/>
                    <a:cs typeface="Times New Roman" panose="02020603050405020304" pitchFamily="18" charset="0"/>
                  </a:rPr>
                  <a:t>Ermittelt man auf einem geschlossenen Weg die Summe aller Produkte aus Feldstärke und Wegstück, so ergibt sich der gesamte, durch die vom geschlossenen Weg </a:t>
                </a:r>
                <a:r>
                  <a:rPr lang="de-AT" dirty="0" err="1">
                    <a:latin typeface="Times New Roman" panose="02020603050405020304" pitchFamily="18" charset="0"/>
                    <a:cs typeface="Times New Roman" panose="02020603050405020304" pitchFamily="18" charset="0"/>
                  </a:rPr>
                  <a:t>berandete</a:t>
                </a:r>
                <a:r>
                  <a:rPr lang="de-AT" dirty="0">
                    <a:latin typeface="Times New Roman" panose="02020603050405020304" pitchFamily="18" charset="0"/>
                    <a:cs typeface="Times New Roman" panose="02020603050405020304" pitchFamily="18" charset="0"/>
                  </a:rPr>
                  <a:t> Fläche durchtretende Strom (Durchflutung); </a:t>
                </a:r>
                <a:br>
                  <a:rPr lang="de-AT" dirty="0">
                    <a:latin typeface="Times New Roman" panose="02020603050405020304" pitchFamily="18" charset="0"/>
                    <a:cs typeface="Times New Roman" panose="02020603050405020304" pitchFamily="18" charset="0"/>
                  </a:rPr>
                </a:br>
                <a:endParaRPr lang="de-AT" sz="2000" dirty="0">
                  <a:latin typeface="Times New Roman" panose="02020603050405020304" pitchFamily="18" charset="0"/>
                  <a:cs typeface="Times New Roman" panose="02020603050405020304" pitchFamily="18" charset="0"/>
                </a:endParaRPr>
              </a:p>
              <a:p>
                <a:pPr defTabSz="1031875"/>
                <a:r>
                  <a:rPr lang="de-AT" sz="2000" dirty="0">
                    <a:latin typeface="Times New Roman" panose="02020603050405020304" pitchFamily="18" charset="0"/>
                    <a:cs typeface="Times New Roman" panose="02020603050405020304" pitchFamily="18" charset="0"/>
                  </a:rPr>
                  <a:t>Magnetischer Fluss	…	</a:t>
                </a:r>
                <a:r>
                  <a:rPr lang="de-AT" sz="2000" dirty="0">
                    <a:latin typeface="Symbol" charset="2"/>
                    <a:ea typeface="Symbol" charset="2"/>
                    <a:cs typeface="Symbol" charset="2"/>
                  </a:rPr>
                  <a:t>F</a:t>
                </a:r>
                <a:r>
                  <a:rPr lang="de-AT" sz="2000" dirty="0">
                    <a:latin typeface="Times New Roman" panose="02020603050405020304" pitchFamily="18" charset="0"/>
                    <a:cs typeface="Times New Roman" panose="02020603050405020304" pitchFamily="18" charset="0"/>
                  </a:rPr>
                  <a:t>	…	Weber (</a:t>
                </a:r>
                <a:r>
                  <a:rPr lang="de-AT" sz="2000" dirty="0" err="1">
                    <a:latin typeface="Times New Roman" panose="02020603050405020304" pitchFamily="18" charset="0"/>
                    <a:cs typeface="Times New Roman" panose="02020603050405020304" pitchFamily="18" charset="0"/>
                  </a:rPr>
                  <a:t>Wb</a:t>
                </a:r>
                <a:r>
                  <a:rPr lang="de-AT" sz="2000" dirty="0">
                    <a:latin typeface="Times New Roman" panose="02020603050405020304" pitchFamily="18" charset="0"/>
                    <a:cs typeface="Times New Roman" panose="02020603050405020304" pitchFamily="18" charset="0"/>
                  </a:rPr>
                  <a:t>; 1Wb=1Vs)</a:t>
                </a:r>
              </a:p>
              <a:p>
                <a:pPr defTabSz="1031875"/>
                <a:endParaRPr lang="de-AT" sz="600" dirty="0">
                  <a:latin typeface="Times New Roman" panose="02020603050405020304" pitchFamily="18" charset="0"/>
                  <a:cs typeface="Times New Roman" panose="02020603050405020304" pitchFamily="18" charset="0"/>
                </a:endParaRPr>
              </a:p>
              <a:p>
                <a:pPr marL="285750" indent="-285750" defTabSz="1031875">
                  <a:buFont typeface="Symbol" charset="2"/>
                  <a:buChar char="Þ"/>
                </a:pPr>
                <a:r>
                  <a:rPr lang="de-AT" dirty="0">
                    <a:latin typeface="Times New Roman" panose="02020603050405020304" pitchFamily="18" charset="0"/>
                    <a:cs typeface="Times New Roman" panose="02020603050405020304" pitchFamily="18" charset="0"/>
                  </a:rPr>
                  <a:t>Der (magn.) Fluss ist für zahlreiche technische Anwendungen des Magnetismus eine wichtige Größe, nämlich jene, die in magnetischen Kreisen, unabhängig von Material und Geometrie, konstant ist;</a:t>
                </a:r>
              </a:p>
              <a:p>
                <a:pPr marL="285750" indent="-285750" defTabSz="1031875">
                  <a:buFont typeface="Symbol" charset="2"/>
                  <a:buChar char="Þ"/>
                </a:pPr>
                <a:endParaRPr lang="de-AT" sz="2000" dirty="0">
                  <a:latin typeface="Times New Roman" panose="02020603050405020304" pitchFamily="18" charset="0"/>
                  <a:cs typeface="Times New Roman" panose="02020603050405020304" pitchFamily="18" charset="0"/>
                </a:endParaRPr>
              </a:p>
              <a:p>
                <a:pPr defTabSz="1031875"/>
                <a:r>
                  <a:rPr lang="de-AT" sz="2000" dirty="0">
                    <a:latin typeface="Times New Roman" panose="02020603050405020304" pitchFamily="18" charset="0"/>
                    <a:cs typeface="Times New Roman" panose="02020603050405020304" pitchFamily="18" charset="0"/>
                  </a:rPr>
                  <a:t>Magn. Flussdichte	…	B	…	Tesla (T;	1T = 1Vs/m</a:t>
                </a:r>
                <a:r>
                  <a:rPr lang="de-AT" sz="2000" baseline="30000" dirty="0">
                    <a:latin typeface="Times New Roman" panose="02020603050405020304" pitchFamily="18" charset="0"/>
                    <a:cs typeface="Times New Roman" panose="02020603050405020304" pitchFamily="18" charset="0"/>
                  </a:rPr>
                  <a:t>2</a:t>
                </a:r>
                <a:r>
                  <a:rPr lang="de-AT" sz="2000" dirty="0">
                    <a:latin typeface="Times New Roman" panose="02020603050405020304" pitchFamily="18" charset="0"/>
                    <a:cs typeface="Times New Roman" panose="02020603050405020304" pitchFamily="18" charset="0"/>
                  </a:rPr>
                  <a:t>)</a:t>
                </a:r>
              </a:p>
              <a:p>
                <a:pPr defTabSz="1031875"/>
                <a:endParaRPr lang="de-AT" sz="600" dirty="0">
                  <a:latin typeface="Times New Roman" panose="02020603050405020304" pitchFamily="18" charset="0"/>
                  <a:cs typeface="Times New Roman" panose="02020603050405020304" pitchFamily="18" charset="0"/>
                </a:endParaRPr>
              </a:p>
              <a:p>
                <a:pPr marL="285750" indent="-285750" defTabSz="1031875">
                  <a:buFont typeface="Symbol" charset="2"/>
                  <a:buChar char="Þ"/>
                </a:pPr>
                <a:r>
                  <a:rPr lang="de-AT" dirty="0">
                    <a:latin typeface="Times New Roman" panose="02020603050405020304" pitchFamily="18" charset="0"/>
                    <a:cs typeface="Times New Roman" panose="02020603050405020304" pitchFamily="18" charset="0"/>
                  </a:rPr>
                  <a:t>Die Flussdichte ist die wesentliche Größe für die Kraft- und Induktionswirkungen im magnetischen Feld, sie erreicht in Materialien einen typischen ungesättigten Höchstwert von rund 1 bis 2T und wirkt sich damit stark auf die Baugröße magnetischer Strukturen aus; die Flussdichte ergibt sich aus B </a:t>
                </a:r>
                <a:r>
                  <a:rPr lang="de-AT">
                    <a:latin typeface="Times New Roman" panose="02020603050405020304" pitchFamily="18" charset="0"/>
                    <a:cs typeface="Times New Roman" panose="02020603050405020304" pitchFamily="18" charset="0"/>
                  </a:rPr>
                  <a:t>= </a:t>
                </a:r>
                <a:r>
                  <a:rPr lang="de-AT">
                    <a:latin typeface="Symbol" charset="2"/>
                    <a:ea typeface="Symbol" charset="2"/>
                    <a:cs typeface="Symbol" charset="2"/>
                  </a:rPr>
                  <a:t>F/A;</a:t>
                </a:r>
                <a:endParaRPr lang="de-AT" dirty="0">
                  <a:latin typeface="Times New Roman" panose="02020603050405020304" pitchFamily="18" charset="0"/>
                  <a:cs typeface="Times New Roman" panose="02020603050405020304" pitchFamily="18" charset="0"/>
                </a:endParaRPr>
              </a:p>
            </p:txBody>
          </p:sp>
        </mc:Choice>
        <mc:Fallback xmlns="">
          <p:sp>
            <p:nvSpPr>
              <p:cNvPr id="10" name="Rechteck 9">
                <a:extLst>
                  <a:ext uri="{FF2B5EF4-FFF2-40B4-BE49-F238E27FC236}">
                    <a16:creationId xmlns="" xmlns:a16="http://schemas.microsoft.com/office/drawing/2014/main" xmlns:a14="http://schemas.microsoft.com/office/drawing/2010/main" id="{54DF53A2-5C04-4EBB-8F14-CEA9B2C7399D}"/>
                  </a:ext>
                </a:extLst>
              </p:cNvPr>
              <p:cNvSpPr>
                <a:spLocks noRot="1" noChangeAspect="1" noMove="1" noResize="1" noEditPoints="1" noAdjustHandles="1" noChangeArrowheads="1" noChangeShapeType="1" noTextEdit="1"/>
              </p:cNvSpPr>
              <p:nvPr/>
            </p:nvSpPr>
            <p:spPr>
              <a:xfrm>
                <a:off x="537029" y="1278543"/>
                <a:ext cx="10987313" cy="5286319"/>
              </a:xfrm>
              <a:prstGeom prst="rect">
                <a:avLst/>
              </a:prstGeom>
              <a:blipFill rotWithShape="0">
                <a:blip r:embed="rId2"/>
                <a:stretch>
                  <a:fillRect l="-555" t="-692" r="-832"/>
                </a:stretch>
              </a:blipFill>
            </p:spPr>
            <p:txBody>
              <a:bodyPr/>
              <a:lstStyle/>
              <a:p>
                <a:r>
                  <a:rPr lang="de-DE">
                    <a:noFill/>
                  </a:rPr>
                  <a:t> </a:t>
                </a:r>
              </a:p>
            </p:txBody>
          </p:sp>
        </mc:Fallback>
      </mc:AlternateContent>
      <p:sp>
        <p:nvSpPr>
          <p:cNvPr id="13" name="Foliennummernplatzhalter 6">
            <a:extLst>
              <a:ext uri="{FF2B5EF4-FFF2-40B4-BE49-F238E27FC236}">
                <a16:creationId xmlns:a16="http://schemas.microsoft.com/office/drawing/2014/main" id="{E60078E5-B2C5-4EDE-86BA-B8B918D45AA3}"/>
              </a:ext>
            </a:extLst>
          </p:cNvPr>
          <p:cNvSpPr>
            <a:spLocks noGrp="1"/>
          </p:cNvSpPr>
          <p:nvPr>
            <p:ph type="sldNum" sz="quarter" idx="12"/>
          </p:nvPr>
        </p:nvSpPr>
        <p:spPr>
          <a:xfrm>
            <a:off x="8284027" y="6356350"/>
            <a:ext cx="3240315" cy="365125"/>
          </a:xfrm>
        </p:spPr>
        <p:txBody>
          <a:bodyPr/>
          <a:lstStyle/>
          <a:p>
            <a:r>
              <a:rPr lang="de-AT" dirty="0"/>
              <a:t>3. Magnetisches Feld, Folie </a:t>
            </a:r>
            <a:fld id="{7E725991-9698-40AD-BC4D-4702C78B2D3B}" type="slidenum">
              <a:rPr lang="de-AT"/>
              <a:pPr/>
              <a:t>6</a:t>
            </a:fld>
            <a:endParaRPr lang="de-AT" dirty="0"/>
          </a:p>
        </p:txBody>
      </p:sp>
    </p:spTree>
    <p:extLst>
      <p:ext uri="{BB962C8B-B14F-4D97-AF65-F5344CB8AC3E}">
        <p14:creationId xmlns:p14="http://schemas.microsoft.com/office/powerpoint/2010/main" val="196649324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2021</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Transfer Zentrum Weiz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29" y="762002"/>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Charakteristische Größen </a:t>
            </a:r>
            <a:r>
              <a:rPr kumimoji="0" lang="de-AT" sz="3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und Einheiten</a:t>
            </a:r>
            <a:endParaRPr kumimoji="0" lang="de-AT"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 name="Rechteck 9">
            <a:extLst>
              <a:ext uri="{FF2B5EF4-FFF2-40B4-BE49-F238E27FC236}">
                <a16:creationId xmlns:a16="http://schemas.microsoft.com/office/drawing/2014/main" id="{54DF53A2-5C04-4EBB-8F14-CEA9B2C7399D}"/>
              </a:ext>
            </a:extLst>
          </p:cNvPr>
          <p:cNvSpPr/>
          <p:nvPr/>
        </p:nvSpPr>
        <p:spPr>
          <a:xfrm>
            <a:off x="537030" y="1443755"/>
            <a:ext cx="10987313" cy="1384995"/>
          </a:xfrm>
          <a:prstGeom prst="rect">
            <a:avLst/>
          </a:prstGeom>
        </p:spPr>
        <p:txBody>
          <a:bodyPr wrap="square">
            <a:spAutoFit/>
          </a:bodyPr>
          <a:lstStyle/>
          <a:p>
            <a:pPr defTabSz="1031875"/>
            <a:r>
              <a:rPr lang="de-AT" sz="2000" dirty="0">
                <a:latin typeface="Times New Roman" panose="02020603050405020304" pitchFamily="18" charset="0"/>
                <a:cs typeface="Times New Roman" panose="02020603050405020304" pitchFamily="18" charset="0"/>
              </a:rPr>
              <a:t>Zwischen H und B besteht die Beziehung </a:t>
            </a:r>
            <a:r>
              <a:rPr lang="de-AT" sz="2400" dirty="0">
                <a:latin typeface="Times New Roman" panose="02020603050405020304" pitchFamily="18" charset="0"/>
                <a:cs typeface="Times New Roman" panose="02020603050405020304" pitchFamily="18" charset="0"/>
                <a:sym typeface="Wingdings"/>
              </a:rPr>
              <a:t> </a:t>
            </a:r>
            <a:r>
              <a:rPr lang="de-AT" sz="2400" b="1" dirty="0">
                <a:latin typeface="Times New Roman" panose="02020603050405020304" pitchFamily="18" charset="0"/>
                <a:cs typeface="Times New Roman" panose="02020603050405020304" pitchFamily="18" charset="0"/>
              </a:rPr>
              <a:t>B=</a:t>
            </a:r>
            <a:r>
              <a:rPr lang="de-AT" sz="2400" b="1" dirty="0">
                <a:latin typeface="Symbol" charset="2"/>
                <a:ea typeface="Symbol" charset="2"/>
                <a:cs typeface="Symbol" charset="2"/>
              </a:rPr>
              <a:t>m</a:t>
            </a:r>
            <a:r>
              <a:rPr lang="de-AT" sz="2400" b="1" dirty="0">
                <a:latin typeface="Times New Roman" panose="02020603050405020304" pitchFamily="18" charset="0"/>
                <a:cs typeface="Times New Roman" panose="02020603050405020304" pitchFamily="18" charset="0"/>
              </a:rPr>
              <a:t>*H=</a:t>
            </a:r>
            <a:r>
              <a:rPr lang="de-AT" sz="2400" b="1" dirty="0">
                <a:latin typeface="Symbol" charset="2"/>
                <a:ea typeface="Symbol" charset="2"/>
                <a:cs typeface="Symbol" charset="2"/>
              </a:rPr>
              <a:t>m</a:t>
            </a:r>
            <a:r>
              <a:rPr lang="de-AT" sz="2400" b="1" baseline="-25000" dirty="0">
                <a:latin typeface="Times New Roman" panose="02020603050405020304" pitchFamily="18" charset="0"/>
                <a:cs typeface="Times New Roman" panose="02020603050405020304" pitchFamily="18" charset="0"/>
              </a:rPr>
              <a:t>0</a:t>
            </a:r>
            <a:r>
              <a:rPr lang="de-AT" sz="2400" b="1" dirty="0">
                <a:latin typeface="Times New Roman" panose="02020603050405020304" pitchFamily="18" charset="0"/>
                <a:cs typeface="Times New Roman" panose="02020603050405020304" pitchFamily="18" charset="0"/>
              </a:rPr>
              <a:t>*</a:t>
            </a:r>
            <a:r>
              <a:rPr lang="de-AT" sz="2400" b="1" dirty="0" err="1">
                <a:latin typeface="Symbol" charset="2"/>
                <a:ea typeface="Symbol" charset="2"/>
                <a:cs typeface="Symbol" charset="2"/>
              </a:rPr>
              <a:t>m</a:t>
            </a:r>
            <a:r>
              <a:rPr lang="de-AT" sz="2400" b="1" baseline="-25000" dirty="0" err="1">
                <a:latin typeface="Times New Roman" panose="02020603050405020304" pitchFamily="18" charset="0"/>
                <a:cs typeface="Times New Roman" panose="02020603050405020304" pitchFamily="18" charset="0"/>
              </a:rPr>
              <a:t>r</a:t>
            </a:r>
            <a:r>
              <a:rPr lang="de-AT" sz="2400" b="1" dirty="0">
                <a:latin typeface="Times New Roman" panose="02020603050405020304" pitchFamily="18" charset="0"/>
                <a:cs typeface="Times New Roman" panose="02020603050405020304" pitchFamily="18" charset="0"/>
              </a:rPr>
              <a:t>*H</a:t>
            </a:r>
          </a:p>
          <a:p>
            <a:pPr defTabSz="1031875"/>
            <a:endParaRPr lang="de-AT" sz="2000" b="1" dirty="0">
              <a:latin typeface="Times New Roman" panose="02020603050405020304" pitchFamily="18" charset="0"/>
              <a:cs typeface="Times New Roman" panose="02020603050405020304" pitchFamily="18" charset="0"/>
            </a:endParaRPr>
          </a:p>
          <a:p>
            <a:pPr defTabSz="1031875"/>
            <a:r>
              <a:rPr lang="de-AT" sz="600" dirty="0">
                <a:latin typeface="Times New Roman" panose="02020603050405020304" pitchFamily="18" charset="0"/>
                <a:cs typeface="Times New Roman" panose="02020603050405020304" pitchFamily="18" charset="0"/>
              </a:rPr>
              <a:t> </a:t>
            </a:r>
            <a:r>
              <a:rPr lang="de-AT" sz="2000" dirty="0">
                <a:latin typeface="Times New Roman" panose="02020603050405020304" pitchFamily="18" charset="0"/>
                <a:cs typeface="Times New Roman" panose="02020603050405020304" pitchFamily="18" charset="0"/>
              </a:rPr>
              <a:t>	mit der magnetischen Feldkonstante 	</a:t>
            </a:r>
            <a:r>
              <a:rPr lang="de-AT" sz="2000" dirty="0">
                <a:latin typeface="Symbol" charset="2"/>
                <a:ea typeface="Symbol" charset="2"/>
                <a:cs typeface="Symbol" charset="2"/>
              </a:rPr>
              <a:t>m</a:t>
            </a:r>
            <a:r>
              <a:rPr lang="de-AT" sz="2000" baseline="-25000" dirty="0">
                <a:latin typeface="Times New Roman" panose="02020603050405020304" pitchFamily="18" charset="0"/>
                <a:cs typeface="Times New Roman" panose="02020603050405020304" pitchFamily="18" charset="0"/>
              </a:rPr>
              <a:t>0 </a:t>
            </a:r>
            <a:r>
              <a:rPr lang="de-AT" sz="2000" dirty="0">
                <a:latin typeface="Times New Roman" panose="02020603050405020304" pitchFamily="18" charset="0"/>
                <a:cs typeface="Times New Roman" panose="02020603050405020304" pitchFamily="18" charset="0"/>
              </a:rPr>
              <a:t>= 4</a:t>
            </a:r>
            <a:r>
              <a:rPr lang="de-AT" sz="2000" dirty="0">
                <a:latin typeface="Symbol" charset="2"/>
                <a:ea typeface="Symbol" charset="2"/>
                <a:cs typeface="Symbol" charset="2"/>
              </a:rPr>
              <a:t>p</a:t>
            </a:r>
            <a:r>
              <a:rPr lang="de-AT" sz="2000" dirty="0">
                <a:latin typeface="Times New Roman" panose="02020603050405020304" pitchFamily="18" charset="0"/>
                <a:cs typeface="Times New Roman" panose="02020603050405020304" pitchFamily="18" charset="0"/>
              </a:rPr>
              <a:t>*10</a:t>
            </a:r>
            <a:r>
              <a:rPr lang="de-AT" sz="2000" baseline="30000" dirty="0">
                <a:latin typeface="Times New Roman" panose="02020603050405020304" pitchFamily="18" charset="0"/>
                <a:cs typeface="Times New Roman" panose="02020603050405020304" pitchFamily="18" charset="0"/>
              </a:rPr>
              <a:t>-7</a:t>
            </a:r>
            <a:r>
              <a:rPr lang="de-AT" sz="2000" dirty="0">
                <a:latin typeface="Times New Roman" panose="02020603050405020304" pitchFamily="18" charset="0"/>
                <a:cs typeface="Times New Roman" panose="02020603050405020304" pitchFamily="18" charset="0"/>
              </a:rPr>
              <a:t> Vs/Am	       </a:t>
            </a:r>
            <a:r>
              <a:rPr lang="de-AT" sz="1600" dirty="0">
                <a:latin typeface="Times New Roman" panose="02020603050405020304" pitchFamily="18" charset="0"/>
                <a:cs typeface="Times New Roman" panose="02020603050405020304" pitchFamily="18" charset="0"/>
              </a:rPr>
              <a:t>(auch Permeabilität d. leeren Raumes)</a:t>
            </a:r>
          </a:p>
          <a:p>
            <a:pPr defTabSz="1031875"/>
            <a:r>
              <a:rPr lang="de-AT" sz="2000" dirty="0">
                <a:latin typeface="Times New Roman" panose="02020603050405020304" pitchFamily="18" charset="0"/>
                <a:cs typeface="Times New Roman" panose="02020603050405020304" pitchFamily="18" charset="0"/>
              </a:rPr>
              <a:t>	und der relativen Permeabilität	</a:t>
            </a:r>
            <a:r>
              <a:rPr lang="de-AT" sz="2000" dirty="0" err="1">
                <a:latin typeface="Symbol" charset="2"/>
                <a:ea typeface="Symbol" charset="2"/>
                <a:cs typeface="Symbol" charset="2"/>
              </a:rPr>
              <a:t>m</a:t>
            </a:r>
            <a:r>
              <a:rPr lang="de-AT" sz="2000" baseline="-25000" dirty="0" err="1">
                <a:latin typeface="Times New Roman" panose="02020603050405020304" pitchFamily="18" charset="0"/>
                <a:cs typeface="Times New Roman" panose="02020603050405020304" pitchFamily="18" charset="0"/>
              </a:rPr>
              <a:t>r</a:t>
            </a:r>
            <a:r>
              <a:rPr lang="de-AT" sz="2000" dirty="0">
                <a:latin typeface="Times New Roman" panose="02020603050405020304" pitchFamily="18" charset="0"/>
                <a:cs typeface="Times New Roman" panose="02020603050405020304" pitchFamily="18" charset="0"/>
              </a:rPr>
              <a:t> ... abhängig vom Material	</a:t>
            </a:r>
            <a:r>
              <a:rPr lang="de-AT" sz="1600" dirty="0">
                <a:latin typeface="Times New Roman" panose="02020603050405020304" pitchFamily="18" charset="0"/>
                <a:cs typeface="Times New Roman" panose="02020603050405020304" pitchFamily="18" charset="0"/>
              </a:rPr>
              <a:t>	</a:t>
            </a:r>
          </a:p>
        </p:txBody>
      </p:sp>
      <p:sp>
        <p:nvSpPr>
          <p:cNvPr id="13" name="Rechteck 12">
            <a:extLst>
              <a:ext uri="{FF2B5EF4-FFF2-40B4-BE49-F238E27FC236}">
                <a16:creationId xmlns:a16="http://schemas.microsoft.com/office/drawing/2014/main" id="{54DF53A2-5C04-4EBB-8F14-CEA9B2C7399D}"/>
              </a:ext>
            </a:extLst>
          </p:cNvPr>
          <p:cNvSpPr/>
          <p:nvPr/>
        </p:nvSpPr>
        <p:spPr>
          <a:xfrm>
            <a:off x="667657" y="3083468"/>
            <a:ext cx="6704693" cy="3416320"/>
          </a:xfrm>
          <a:prstGeom prst="rect">
            <a:avLst/>
          </a:prstGeom>
        </p:spPr>
        <p:txBody>
          <a:bodyPr wrap="square">
            <a:spAutoFit/>
          </a:bodyPr>
          <a:lstStyle/>
          <a:p>
            <a:pPr marL="317500" indent="-317500" defTabSz="1031875">
              <a:buFont typeface="Symbol" charset="2"/>
              <a:buChar char="Þ"/>
            </a:pPr>
            <a:r>
              <a:rPr lang="de-AT" dirty="0">
                <a:latin typeface="Times New Roman" panose="02020603050405020304" pitchFamily="18" charset="0"/>
                <a:cs typeface="Times New Roman" panose="02020603050405020304" pitchFamily="18" charset="0"/>
              </a:rPr>
              <a:t>Die Beziehung B/H ist in den wichtigsten magnetischen Werkstoffen, den </a:t>
            </a:r>
            <a:r>
              <a:rPr lang="de-AT" dirty="0" err="1">
                <a:latin typeface="Times New Roman" panose="02020603050405020304" pitchFamily="18" charset="0"/>
                <a:cs typeface="Times New Roman" panose="02020603050405020304" pitchFamily="18" charset="0"/>
              </a:rPr>
              <a:t>Ferromagnetika</a:t>
            </a:r>
            <a:r>
              <a:rPr lang="de-AT" dirty="0">
                <a:latin typeface="Times New Roman" panose="02020603050405020304" pitchFamily="18" charset="0"/>
                <a:cs typeface="Times New Roman" panose="02020603050405020304" pitchFamily="18" charset="0"/>
              </a:rPr>
              <a:t> (v.a. Eisen), allerdings nicht konstant, sondern stark nichtlinear; bei kleinen Feldstärken steigt die Flussdichte steil an, in der Sättigung ab rund 1 bis 2T ist eine Erhöhung von B nur mit einer starken Steigerung der Feldstärke, damit des erregenden Stromes möglich;</a:t>
            </a:r>
          </a:p>
          <a:p>
            <a:pPr marL="317500" indent="-317500" defTabSz="1031875">
              <a:buFont typeface="Symbol" charset="2"/>
              <a:buChar char="Þ"/>
            </a:pPr>
            <a:endParaRPr lang="de-AT" dirty="0">
              <a:latin typeface="Times New Roman" panose="02020603050405020304" pitchFamily="18" charset="0"/>
              <a:cs typeface="Times New Roman" panose="02020603050405020304" pitchFamily="18" charset="0"/>
            </a:endParaRPr>
          </a:p>
          <a:p>
            <a:pPr marL="317500" indent="-317500" defTabSz="1031875">
              <a:buFont typeface="Symbol" charset="2"/>
              <a:buChar char="Þ"/>
            </a:pPr>
            <a:r>
              <a:rPr lang="de-AT" dirty="0">
                <a:latin typeface="Times New Roman" panose="02020603050405020304" pitchFamily="18" charset="0"/>
                <a:cs typeface="Times New Roman" panose="02020603050405020304" pitchFamily="18" charset="0"/>
              </a:rPr>
              <a:t>Alle Stoffe außer den Ferro- (also </a:t>
            </a:r>
            <a:r>
              <a:rPr lang="de-AT" dirty="0" err="1">
                <a:latin typeface="Times New Roman" panose="02020603050405020304" pitchFamily="18" charset="0"/>
                <a:cs typeface="Times New Roman" panose="02020603050405020304" pitchFamily="18" charset="0"/>
              </a:rPr>
              <a:t>Fe</a:t>
            </a:r>
            <a:r>
              <a:rPr lang="de-AT" dirty="0">
                <a:latin typeface="Times New Roman" panose="02020603050405020304" pitchFamily="18" charset="0"/>
                <a:cs typeface="Times New Roman" panose="02020603050405020304" pitchFamily="18" charset="0"/>
              </a:rPr>
              <a:t>, Co, </a:t>
            </a:r>
            <a:r>
              <a:rPr lang="de-AT" dirty="0" err="1">
                <a:latin typeface="Times New Roman" panose="02020603050405020304" pitchFamily="18" charset="0"/>
                <a:cs typeface="Times New Roman" panose="02020603050405020304" pitchFamily="18" charset="0"/>
              </a:rPr>
              <a:t>Ni</a:t>
            </a:r>
            <a:r>
              <a:rPr lang="de-AT" dirty="0">
                <a:latin typeface="Times New Roman" panose="02020603050405020304" pitchFamily="18" charset="0"/>
                <a:cs typeface="Times New Roman" panose="02020603050405020304" pitchFamily="18" charset="0"/>
              </a:rPr>
              <a:t> ...) und </a:t>
            </a:r>
            <a:r>
              <a:rPr lang="de-AT" dirty="0" err="1">
                <a:latin typeface="Times New Roman" charset="0"/>
                <a:ea typeface="Times New Roman" charset="0"/>
                <a:cs typeface="Times New Roman" charset="0"/>
              </a:rPr>
              <a:t>Ferrimagneti-ka</a:t>
            </a:r>
            <a:r>
              <a:rPr lang="de-AT" dirty="0">
                <a:latin typeface="Times New Roman" charset="0"/>
                <a:ea typeface="Times New Roman" charset="0"/>
                <a:cs typeface="Times New Roman" charset="0"/>
              </a:rPr>
              <a:t> (</a:t>
            </a:r>
            <a:r>
              <a:rPr lang="de-AT" dirty="0" err="1">
                <a:latin typeface="Times New Roman" charset="0"/>
                <a:ea typeface="Times New Roman" charset="0"/>
                <a:cs typeface="Times New Roman" charset="0"/>
              </a:rPr>
              <a:t>Zn</a:t>
            </a:r>
            <a:r>
              <a:rPr lang="de-AT" dirty="0">
                <a:latin typeface="Times New Roman" charset="0"/>
                <a:ea typeface="Times New Roman" charset="0"/>
                <a:cs typeface="Times New Roman" charset="0"/>
              </a:rPr>
              <a:t>- oder </a:t>
            </a:r>
            <a:r>
              <a:rPr lang="de-AT" dirty="0" err="1">
                <a:latin typeface="Times New Roman" charset="0"/>
                <a:ea typeface="Times New Roman" charset="0"/>
                <a:cs typeface="Times New Roman" charset="0"/>
              </a:rPr>
              <a:t>Mn</a:t>
            </a:r>
            <a:r>
              <a:rPr lang="de-AT" dirty="0">
                <a:latin typeface="Times New Roman" charset="0"/>
                <a:ea typeface="Times New Roman" charset="0"/>
                <a:cs typeface="Times New Roman" charset="0"/>
              </a:rPr>
              <a:t>-Keramiken) </a:t>
            </a:r>
            <a:r>
              <a:rPr lang="de-AT" dirty="0">
                <a:latin typeface="Times New Roman" panose="02020603050405020304" pitchFamily="18" charset="0"/>
                <a:cs typeface="Times New Roman" panose="02020603050405020304" pitchFamily="18" charset="0"/>
              </a:rPr>
              <a:t>haben ein </a:t>
            </a:r>
            <a:r>
              <a:rPr lang="de-AT" dirty="0" err="1">
                <a:latin typeface="Symbol" charset="2"/>
                <a:ea typeface="Symbol" charset="2"/>
                <a:cs typeface="Symbol" charset="2"/>
              </a:rPr>
              <a:t>m</a:t>
            </a:r>
            <a:r>
              <a:rPr lang="de-AT" baseline="-25000" dirty="0" err="1">
                <a:latin typeface="Times New Roman" panose="02020603050405020304" pitchFamily="18" charset="0"/>
                <a:cs typeface="Times New Roman" panose="02020603050405020304" pitchFamily="18" charset="0"/>
              </a:rPr>
              <a:t>r</a:t>
            </a:r>
            <a:r>
              <a:rPr lang="de-AT" dirty="0">
                <a:latin typeface="Times New Roman" panose="02020603050405020304" pitchFamily="18" charset="0"/>
                <a:cs typeface="Times New Roman" panose="02020603050405020304" pitchFamily="18" charset="0"/>
              </a:rPr>
              <a:t> von knapp über 1,0 (</a:t>
            </a:r>
            <a:r>
              <a:rPr lang="de-AT" dirty="0" err="1">
                <a:latin typeface="Times New Roman" panose="02020603050405020304" pitchFamily="18" charset="0"/>
                <a:cs typeface="Times New Roman" panose="02020603050405020304" pitchFamily="18" charset="0"/>
              </a:rPr>
              <a:t>Paramagnetika</a:t>
            </a:r>
            <a:r>
              <a:rPr lang="de-AT" dirty="0">
                <a:latin typeface="Times New Roman" panose="02020603050405020304" pitchFamily="18" charset="0"/>
                <a:cs typeface="Times New Roman" panose="02020603050405020304" pitchFamily="18" charset="0"/>
              </a:rPr>
              <a:t>, z.B. Al, Luft, Gummi) oder knapp unter 1,0 (</a:t>
            </a:r>
            <a:r>
              <a:rPr lang="de-AT" dirty="0" err="1">
                <a:latin typeface="Times New Roman" panose="02020603050405020304" pitchFamily="18" charset="0"/>
                <a:cs typeface="Times New Roman" panose="02020603050405020304" pitchFamily="18" charset="0"/>
              </a:rPr>
              <a:t>Diamagnetika</a:t>
            </a:r>
            <a:r>
              <a:rPr lang="de-AT" dirty="0">
                <a:latin typeface="Times New Roman" panose="02020603050405020304" pitchFamily="18" charset="0"/>
                <a:cs typeface="Times New Roman" panose="02020603050405020304" pitchFamily="18" charset="0"/>
              </a:rPr>
              <a:t>, z.B. </a:t>
            </a:r>
            <a:r>
              <a:rPr lang="de-AT" dirty="0" err="1">
                <a:latin typeface="Times New Roman" panose="02020603050405020304" pitchFamily="18" charset="0"/>
                <a:cs typeface="Times New Roman" panose="02020603050405020304" pitchFamily="18" charset="0"/>
              </a:rPr>
              <a:t>Cu</a:t>
            </a:r>
            <a:r>
              <a:rPr lang="de-AT" dirty="0">
                <a:latin typeface="Times New Roman" panose="02020603050405020304" pitchFamily="18" charset="0"/>
                <a:cs typeface="Times New Roman" panose="02020603050405020304" pitchFamily="18" charset="0"/>
              </a:rPr>
              <a:t>, Wasser, Porzellan);</a:t>
            </a:r>
          </a:p>
          <a:p>
            <a:pPr marL="317500" indent="-317500" defTabSz="1031875">
              <a:buFont typeface="Symbol" charset="2"/>
              <a:buChar char="Þ"/>
            </a:pPr>
            <a:endParaRPr lang="de-AT" dirty="0">
              <a:latin typeface="Times New Roman" panose="02020603050405020304" pitchFamily="18" charset="0"/>
              <a:cs typeface="Times New Roman" panose="02020603050405020304" pitchFamily="18" charset="0"/>
            </a:endParaRPr>
          </a:p>
        </p:txBody>
      </p:sp>
      <p:sp>
        <p:nvSpPr>
          <p:cNvPr id="18" name="Foliennummernplatzhalter 6">
            <a:extLst>
              <a:ext uri="{FF2B5EF4-FFF2-40B4-BE49-F238E27FC236}">
                <a16:creationId xmlns:a16="http://schemas.microsoft.com/office/drawing/2014/main" id="{8AFE8C8D-E7C1-49A9-86FA-E1008CA9581F}"/>
              </a:ext>
            </a:extLst>
          </p:cNvPr>
          <p:cNvSpPr>
            <a:spLocks noGrp="1"/>
          </p:cNvSpPr>
          <p:nvPr>
            <p:ph type="sldNum" sz="quarter" idx="12"/>
          </p:nvPr>
        </p:nvSpPr>
        <p:spPr>
          <a:xfrm>
            <a:off x="8284027" y="6356350"/>
            <a:ext cx="3240315" cy="365125"/>
          </a:xfrm>
        </p:spPr>
        <p:txBody>
          <a:bodyPr/>
          <a:lstStyle/>
          <a:p>
            <a:r>
              <a:rPr lang="de-AT" dirty="0"/>
              <a:t>3. Magnetisches Feld, Folie </a:t>
            </a:r>
            <a:fld id="{7E725991-9698-40AD-BC4D-4702C78B2D3B}" type="slidenum">
              <a:rPr lang="de-AT"/>
              <a:pPr/>
              <a:t>7</a:t>
            </a:fld>
            <a:endParaRPr lang="de-AT" dirty="0"/>
          </a:p>
        </p:txBody>
      </p:sp>
      <p:pic>
        <p:nvPicPr>
          <p:cNvPr id="2" name="Bild 1"/>
          <p:cNvPicPr>
            <a:picLocks noChangeAspect="1"/>
          </p:cNvPicPr>
          <p:nvPr/>
        </p:nvPicPr>
        <p:blipFill>
          <a:blip r:embed="rId2"/>
          <a:stretch>
            <a:fillRect/>
          </a:stretch>
        </p:blipFill>
        <p:spPr>
          <a:xfrm>
            <a:off x="7372349" y="3066728"/>
            <a:ext cx="4162645" cy="3228876"/>
          </a:xfrm>
          <a:prstGeom prst="rect">
            <a:avLst/>
          </a:prstGeom>
        </p:spPr>
      </p:pic>
    </p:spTree>
    <p:extLst>
      <p:ext uri="{BB962C8B-B14F-4D97-AF65-F5344CB8AC3E}">
        <p14:creationId xmlns:p14="http://schemas.microsoft.com/office/powerpoint/2010/main" val="72563699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 2"/>
          <p:cNvPicPr>
            <a:picLocks noChangeAspect="1"/>
          </p:cNvPicPr>
          <p:nvPr/>
        </p:nvPicPr>
        <p:blipFill>
          <a:blip r:embed="rId2"/>
          <a:stretch>
            <a:fillRect/>
          </a:stretch>
        </p:blipFill>
        <p:spPr>
          <a:xfrm>
            <a:off x="4149969" y="3275051"/>
            <a:ext cx="2700566" cy="2178182"/>
          </a:xfrm>
          <a:prstGeom prst="rect">
            <a:avLst/>
          </a:prstGeom>
        </p:spPr>
      </p:pic>
      <p:pic>
        <p:nvPicPr>
          <p:cNvPr id="2" name="Bild 1"/>
          <p:cNvPicPr>
            <a:picLocks noChangeAspect="1"/>
          </p:cNvPicPr>
          <p:nvPr/>
        </p:nvPicPr>
        <p:blipFill>
          <a:blip r:embed="rId3"/>
          <a:stretch>
            <a:fillRect/>
          </a:stretch>
        </p:blipFill>
        <p:spPr>
          <a:xfrm>
            <a:off x="7497638" y="2098414"/>
            <a:ext cx="4026703" cy="4264760"/>
          </a:xfrm>
          <a:prstGeom prst="rect">
            <a:avLst/>
          </a:prstGeom>
        </p:spPr>
      </p:pic>
      <p:pic>
        <p:nvPicPr>
          <p:cNvPr id="14" name="Bild 13"/>
          <p:cNvPicPr>
            <a:picLocks noChangeAspect="1"/>
          </p:cNvPicPr>
          <p:nvPr/>
        </p:nvPicPr>
        <p:blipFill>
          <a:blip r:embed="rId4"/>
          <a:stretch>
            <a:fillRect/>
          </a:stretch>
        </p:blipFill>
        <p:spPr>
          <a:xfrm>
            <a:off x="537029" y="3808325"/>
            <a:ext cx="3729850" cy="2554848"/>
          </a:xfrm>
          <a:prstGeom prst="rect">
            <a:avLst/>
          </a:prstGeom>
        </p:spPr>
      </p:pic>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2021</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Transfer Zentrum Weiz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29" y="762002"/>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Magnetische Felder spezieller Anordnungen</a:t>
            </a:r>
            <a:r>
              <a:rPr kumimoji="0" lang="de-AT" sz="2800" b="0" i="0" u="none" strike="noStrike" kern="1200" cap="none" spc="0" normalizeH="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mr-IN" sz="2800" b="0" i="0" u="none" strike="noStrike" kern="1200" cap="none" spc="0" normalizeH="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langer gerader Leiter</a:t>
            </a:r>
          </a:p>
        </p:txBody>
      </p:sp>
      <p:sp>
        <p:nvSpPr>
          <p:cNvPr id="10" name="Rechteck 9">
            <a:extLst>
              <a:ext uri="{FF2B5EF4-FFF2-40B4-BE49-F238E27FC236}">
                <a16:creationId xmlns:a16="http://schemas.microsoft.com/office/drawing/2014/main" id="{54DF53A2-5C04-4EBB-8F14-CEA9B2C7399D}"/>
              </a:ext>
            </a:extLst>
          </p:cNvPr>
          <p:cNvSpPr/>
          <p:nvPr/>
        </p:nvSpPr>
        <p:spPr>
          <a:xfrm>
            <a:off x="537030" y="1389890"/>
            <a:ext cx="3743658" cy="2215991"/>
          </a:xfrm>
          <a:prstGeom prst="rect">
            <a:avLst/>
          </a:prstGeom>
        </p:spPr>
        <p:txBody>
          <a:bodyPr wrap="square">
            <a:spAutoFit/>
          </a:bodyPr>
          <a:lstStyle/>
          <a:p>
            <a:pPr marL="342900" indent="-342900" defTabSz="1031875">
              <a:buFontTx/>
              <a:buChar char="-"/>
            </a:pPr>
            <a:r>
              <a:rPr lang="de-AT" dirty="0">
                <a:latin typeface="Times New Roman" panose="02020603050405020304" pitchFamily="18" charset="0"/>
                <a:cs typeface="Times New Roman" panose="02020603050405020304" pitchFamily="18" charset="0"/>
              </a:rPr>
              <a:t>Mit dem Durchflutungssatz ergibt sich für das Feld eines langen geraden, stromführenden Leiters</a:t>
            </a:r>
          </a:p>
          <a:p>
            <a:pPr marL="342900" indent="-342900" defTabSz="1031875">
              <a:buFontTx/>
              <a:buChar char="-"/>
            </a:pPr>
            <a:endParaRPr lang="de-AT" sz="600" dirty="0">
              <a:latin typeface="Times New Roman" panose="02020603050405020304" pitchFamily="18" charset="0"/>
              <a:cs typeface="Times New Roman" panose="02020603050405020304" pitchFamily="18" charset="0"/>
            </a:endParaRPr>
          </a:p>
          <a:p>
            <a:pPr marL="407988" indent="-407988" defTabSz="1031875"/>
            <a:r>
              <a:rPr lang="de-AT" dirty="0">
                <a:latin typeface="Times New Roman" panose="02020603050405020304" pitchFamily="18" charset="0"/>
                <a:cs typeface="Times New Roman" panose="02020603050405020304" pitchFamily="18" charset="0"/>
              </a:rPr>
              <a:t>	=&gt; H=I/(2r</a:t>
            </a:r>
            <a:r>
              <a:rPr lang="de-AT" dirty="0">
                <a:latin typeface="Symbol" charset="2"/>
                <a:ea typeface="Symbol" charset="2"/>
                <a:cs typeface="Symbol" charset="2"/>
              </a:rPr>
              <a:t>p</a:t>
            </a:r>
            <a:r>
              <a:rPr lang="de-AT" dirty="0">
                <a:latin typeface="Times New Roman" panose="02020603050405020304" pitchFamily="18" charset="0"/>
                <a:cs typeface="Times New Roman" panose="02020603050405020304" pitchFamily="18" charset="0"/>
              </a:rPr>
              <a:t>), B=H/</a:t>
            </a:r>
            <a:r>
              <a:rPr lang="de-AT" dirty="0">
                <a:latin typeface="Symbol" charset="2"/>
                <a:ea typeface="Symbol" charset="2"/>
                <a:cs typeface="Symbol" charset="2"/>
              </a:rPr>
              <a:t>m</a:t>
            </a:r>
            <a:r>
              <a:rPr lang="de-AT" dirty="0">
                <a:latin typeface="Times New Roman" panose="02020603050405020304" pitchFamily="18" charset="0"/>
                <a:cs typeface="Times New Roman" panose="02020603050405020304" pitchFamily="18" charset="0"/>
              </a:rPr>
              <a:t>=I/(2r</a:t>
            </a:r>
            <a:r>
              <a:rPr lang="de-AT" dirty="0">
                <a:latin typeface="Symbol" charset="2"/>
                <a:ea typeface="Symbol" charset="2"/>
                <a:cs typeface="Symbol" charset="2"/>
              </a:rPr>
              <a:t>p</a:t>
            </a:r>
            <a:r>
              <a:rPr lang="de-AT" dirty="0">
                <a:latin typeface="Times New Roman" panose="02020603050405020304" pitchFamily="18" charset="0"/>
                <a:ea typeface="Symbol" charset="2"/>
                <a:cs typeface="Times New Roman" panose="02020603050405020304" pitchFamily="18" charset="0"/>
              </a:rPr>
              <a:t>µ</a:t>
            </a:r>
            <a:r>
              <a:rPr lang="de-AT" dirty="0">
                <a:latin typeface="Times New Roman" panose="02020603050405020304" pitchFamily="18" charset="0"/>
                <a:cs typeface="Times New Roman" panose="02020603050405020304" pitchFamily="18" charset="0"/>
              </a:rPr>
              <a:t>)</a:t>
            </a:r>
          </a:p>
          <a:p>
            <a:pPr marL="407988" indent="-407988" defTabSz="1031875"/>
            <a:endParaRPr lang="de-AT" sz="600" dirty="0">
              <a:latin typeface="Times New Roman" panose="02020603050405020304" pitchFamily="18" charset="0"/>
              <a:cs typeface="Times New Roman" panose="02020603050405020304" pitchFamily="18" charset="0"/>
            </a:endParaRPr>
          </a:p>
          <a:p>
            <a:pPr marL="407988" indent="-407988" defTabSz="1031875"/>
            <a:r>
              <a:rPr lang="de-AT" dirty="0">
                <a:latin typeface="Times New Roman" panose="02020603050405020304" pitchFamily="18" charset="0"/>
                <a:cs typeface="Times New Roman" panose="02020603050405020304" pitchFamily="18" charset="0"/>
              </a:rPr>
              <a:t>	mit </a:t>
            </a:r>
            <a:r>
              <a:rPr lang="de-AT" dirty="0" err="1">
                <a:latin typeface="Times New Roman" panose="02020603050405020304" pitchFamily="18" charset="0"/>
                <a:cs typeface="Times New Roman" panose="02020603050405020304" pitchFamily="18" charset="0"/>
              </a:rPr>
              <a:t>r</a:t>
            </a:r>
            <a:r>
              <a:rPr lang="de-AT" dirty="0">
                <a:latin typeface="Times New Roman" panose="02020603050405020304" pitchFamily="18" charset="0"/>
                <a:cs typeface="Times New Roman" panose="02020603050405020304" pitchFamily="18" charset="0"/>
              </a:rPr>
              <a:t> ... Radialabstand zum Zentrum des stromführenden Leiters;</a:t>
            </a:r>
          </a:p>
        </p:txBody>
      </p:sp>
      <p:sp>
        <p:nvSpPr>
          <p:cNvPr id="13" name="Foliennummernplatzhalter 6">
            <a:extLst>
              <a:ext uri="{FF2B5EF4-FFF2-40B4-BE49-F238E27FC236}">
                <a16:creationId xmlns:a16="http://schemas.microsoft.com/office/drawing/2014/main" id="{7A5A36C8-2B79-49B3-A916-E565D0429E4F}"/>
              </a:ext>
            </a:extLst>
          </p:cNvPr>
          <p:cNvSpPr>
            <a:spLocks noGrp="1"/>
          </p:cNvSpPr>
          <p:nvPr>
            <p:ph type="sldNum" sz="quarter" idx="12"/>
          </p:nvPr>
        </p:nvSpPr>
        <p:spPr>
          <a:xfrm>
            <a:off x="8284027" y="6356350"/>
            <a:ext cx="3240315" cy="365125"/>
          </a:xfrm>
        </p:spPr>
        <p:txBody>
          <a:bodyPr/>
          <a:lstStyle/>
          <a:p>
            <a:r>
              <a:rPr lang="de-AT" dirty="0"/>
              <a:t>3. Magnetisches Feld, Folie </a:t>
            </a:r>
            <a:fld id="{7E725991-9698-40AD-BC4D-4702C78B2D3B}" type="slidenum">
              <a:rPr lang="de-AT"/>
              <a:pPr/>
              <a:t>8</a:t>
            </a:fld>
            <a:endParaRPr lang="de-AT" dirty="0"/>
          </a:p>
        </p:txBody>
      </p:sp>
      <p:sp>
        <p:nvSpPr>
          <p:cNvPr id="16" name="Rechteck 15">
            <a:extLst>
              <a:ext uri="{FF2B5EF4-FFF2-40B4-BE49-F238E27FC236}">
                <a16:creationId xmlns:a16="http://schemas.microsoft.com/office/drawing/2014/main" id="{54DF53A2-5C04-4EBB-8F14-CEA9B2C7399D}"/>
              </a:ext>
            </a:extLst>
          </p:cNvPr>
          <p:cNvSpPr/>
          <p:nvPr/>
        </p:nvSpPr>
        <p:spPr>
          <a:xfrm>
            <a:off x="4813160" y="1441459"/>
            <a:ext cx="6711181" cy="923330"/>
          </a:xfrm>
          <a:prstGeom prst="rect">
            <a:avLst/>
          </a:prstGeom>
        </p:spPr>
        <p:txBody>
          <a:bodyPr wrap="square">
            <a:spAutoFit/>
          </a:bodyPr>
          <a:lstStyle/>
          <a:p>
            <a:pPr marL="342900" indent="-342900" defTabSz="1031875">
              <a:buFontTx/>
              <a:buChar char="-"/>
            </a:pPr>
            <a:r>
              <a:rPr lang="de-AT" dirty="0">
                <a:latin typeface="Times New Roman" panose="02020603050405020304" pitchFamily="18" charset="0"/>
                <a:cs typeface="Times New Roman" panose="02020603050405020304" pitchFamily="18" charset="0"/>
              </a:rPr>
              <a:t>Bei mehreren parallelen stromführenden Leitern, wie z.B. einer Mehrphasenleitung, ergeben die vektoriell addierten Einzelfelder das Gesamtfeld;</a:t>
            </a:r>
          </a:p>
        </p:txBody>
      </p:sp>
      <p:cxnSp>
        <p:nvCxnSpPr>
          <p:cNvPr id="7" name="Gerade Verbindung mit Pfeil 6"/>
          <p:cNvCxnSpPr/>
          <p:nvPr/>
        </p:nvCxnSpPr>
        <p:spPr>
          <a:xfrm flipV="1">
            <a:off x="4149969" y="4233769"/>
            <a:ext cx="75362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07184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D10E8E0D-B75A-400C-A129-62ECFA412B30}"/>
              </a:ext>
            </a:extLst>
          </p:cNvPr>
          <p:cNvPicPr>
            <a:picLocks noChangeAspect="1"/>
          </p:cNvPicPr>
          <p:nvPr/>
        </p:nvPicPr>
        <p:blipFill>
          <a:blip r:embed="rId2"/>
          <a:stretch>
            <a:fillRect/>
          </a:stretch>
        </p:blipFill>
        <p:spPr>
          <a:xfrm>
            <a:off x="537028" y="4445945"/>
            <a:ext cx="3377632" cy="1987918"/>
          </a:xfrm>
          <a:prstGeom prst="rect">
            <a:avLst/>
          </a:prstGeom>
        </p:spPr>
      </p:pic>
      <p:sp>
        <p:nvSpPr>
          <p:cNvPr id="6" name="Fußzeilenplatzhalter 5">
            <a:extLst>
              <a:ext uri="{FF2B5EF4-FFF2-40B4-BE49-F238E27FC236}">
                <a16:creationId xmlns:a16="http://schemas.microsoft.com/office/drawing/2014/main" id="{6EFFCB3A-14ED-4197-AFF1-A007529FF97A}"/>
              </a:ext>
            </a:extLst>
          </p:cNvPr>
          <p:cNvSpPr>
            <a:spLocks noGrp="1"/>
          </p:cNvSpPr>
          <p:nvPr>
            <p:ph type="ftr" sz="quarter" idx="11"/>
          </p:nvPr>
        </p:nvSpPr>
        <p:spPr>
          <a:xfrm>
            <a:off x="537029" y="6356350"/>
            <a:ext cx="761637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Adolf E. Reinhart, 2021</a:t>
            </a:r>
          </a:p>
        </p:txBody>
      </p:sp>
      <p:cxnSp>
        <p:nvCxnSpPr>
          <p:cNvPr id="9" name="Gerader Verbinder 8">
            <a:extLst>
              <a:ext uri="{FF2B5EF4-FFF2-40B4-BE49-F238E27FC236}">
                <a16:creationId xmlns:a16="http://schemas.microsoft.com/office/drawing/2014/main" id="{61D60A5D-D282-44A9-9969-AC89D15942CA}"/>
              </a:ext>
            </a:extLst>
          </p:cNvPr>
          <p:cNvCxnSpPr/>
          <p:nvPr/>
        </p:nvCxnSpPr>
        <p:spPr>
          <a:xfrm>
            <a:off x="537029" y="6356350"/>
            <a:ext cx="10987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4C767D8-611B-4B6D-A580-9DAB8EE6FB8E}"/>
              </a:ext>
            </a:extLst>
          </p:cNvPr>
          <p:cNvCxnSpPr/>
          <p:nvPr/>
        </p:nvCxnSpPr>
        <p:spPr>
          <a:xfrm>
            <a:off x="537029" y="602890"/>
            <a:ext cx="1098731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ußzeilenplatzhalter 5">
            <a:extLst>
              <a:ext uri="{FF2B5EF4-FFF2-40B4-BE49-F238E27FC236}">
                <a16:creationId xmlns:a16="http://schemas.microsoft.com/office/drawing/2014/main" id="{3CC5C4F4-2EE0-465C-9454-5B51991EA426}"/>
              </a:ext>
            </a:extLst>
          </p:cNvPr>
          <p:cNvSpPr txBox="1">
            <a:spLocks/>
          </p:cNvSpPr>
          <p:nvPr/>
        </p:nvSpPr>
        <p:spPr>
          <a:xfrm>
            <a:off x="667657" y="254506"/>
            <a:ext cx="1085668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tab pos="10668000" algn="r"/>
              </a:tabLst>
              <a:defRPr/>
            </a:pPr>
            <a:r>
              <a:rPr kumimoji="0" lang="de-A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Studien- &amp; Technologie Transfer Zentrum Weiz	Grundlagen der Elektrotechnik / Elektrotechnik 1</a:t>
            </a:r>
          </a:p>
        </p:txBody>
      </p:sp>
      <p:sp>
        <p:nvSpPr>
          <p:cNvPr id="8" name="Untertitel 2">
            <a:extLst>
              <a:ext uri="{FF2B5EF4-FFF2-40B4-BE49-F238E27FC236}">
                <a16:creationId xmlns:a16="http://schemas.microsoft.com/office/drawing/2014/main" id="{26AD04E4-A4BF-4BA0-8289-BFD4ACAC78FB}"/>
              </a:ext>
            </a:extLst>
          </p:cNvPr>
          <p:cNvSpPr txBox="1">
            <a:spLocks/>
          </p:cNvSpPr>
          <p:nvPr/>
        </p:nvSpPr>
        <p:spPr>
          <a:xfrm>
            <a:off x="537029" y="762002"/>
            <a:ext cx="10987314" cy="681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Magnetische Felder spezieller Anordnungen</a:t>
            </a:r>
            <a:r>
              <a:rPr kumimoji="0" lang="de-AT" sz="2800" b="0" i="0" u="none" strike="noStrike" kern="1200" cap="none" spc="0" normalizeH="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mr-IN" sz="2800" b="0" i="0" u="none" strike="noStrike" kern="1200" cap="none" spc="0" normalizeH="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de-A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Spulen</a:t>
            </a:r>
          </a:p>
        </p:txBody>
      </p:sp>
      <p:sp>
        <p:nvSpPr>
          <p:cNvPr id="10" name="Rechteck 9">
            <a:extLst>
              <a:ext uri="{FF2B5EF4-FFF2-40B4-BE49-F238E27FC236}">
                <a16:creationId xmlns:a16="http://schemas.microsoft.com/office/drawing/2014/main" id="{54DF53A2-5C04-4EBB-8F14-CEA9B2C7399D}"/>
              </a:ext>
            </a:extLst>
          </p:cNvPr>
          <p:cNvSpPr/>
          <p:nvPr/>
        </p:nvSpPr>
        <p:spPr>
          <a:xfrm>
            <a:off x="4206240" y="1443755"/>
            <a:ext cx="7318103" cy="4893647"/>
          </a:xfrm>
          <a:prstGeom prst="rect">
            <a:avLst/>
          </a:prstGeom>
        </p:spPr>
        <p:txBody>
          <a:bodyPr wrap="square">
            <a:spAutoFit/>
          </a:bodyPr>
          <a:lstStyle/>
          <a:p>
            <a:pPr marL="342900" indent="-342900" defTabSz="1031875">
              <a:buFontTx/>
              <a:buChar char="-"/>
            </a:pPr>
            <a:r>
              <a:rPr lang="de-AT" dirty="0">
                <a:latin typeface="Times New Roman" panose="02020603050405020304" pitchFamily="18" charset="0"/>
                <a:cs typeface="Times New Roman" panose="02020603050405020304" pitchFamily="18" charset="0"/>
              </a:rPr>
              <a:t>Die beiden typischen Spulenkonstruktionen sind die Ring- und die Zylinderspule;</a:t>
            </a:r>
          </a:p>
          <a:p>
            <a:pPr marL="623888" indent="-263525" defTabSz="1031875"/>
            <a:endParaRPr lang="de-AT" dirty="0">
              <a:latin typeface="Times New Roman" panose="02020603050405020304" pitchFamily="18" charset="0"/>
              <a:cs typeface="Times New Roman" panose="02020603050405020304" pitchFamily="18" charset="0"/>
            </a:endParaRPr>
          </a:p>
          <a:p>
            <a:pPr marL="646113" indent="-285750" defTabSz="1031875">
              <a:buFont typeface="Symbol" panose="05050102010706020507" pitchFamily="18" charset="2"/>
              <a:buChar char="Þ"/>
            </a:pPr>
            <a:r>
              <a:rPr lang="de-AT" dirty="0">
                <a:latin typeface="Times New Roman" panose="02020603050405020304" pitchFamily="18" charset="0"/>
                <a:cs typeface="Times New Roman" panose="02020603050405020304" pitchFamily="18" charset="0"/>
              </a:rPr>
              <a:t>Bei einer Ringspule mit kleinem Verhältnis Spulendurchmesser zu Ringdurchmesser liegt innerhalb der Spule ein beinahe homogenes Feld mit H = N*I/(</a:t>
            </a:r>
            <a:r>
              <a:rPr lang="de-AT" dirty="0" err="1">
                <a:latin typeface="Times New Roman" panose="02020603050405020304" pitchFamily="18" charset="0"/>
                <a:cs typeface="Times New Roman" panose="02020603050405020304" pitchFamily="18" charset="0"/>
              </a:rPr>
              <a:t>D</a:t>
            </a:r>
            <a:r>
              <a:rPr lang="de-AT" baseline="-25000" dirty="0" err="1">
                <a:latin typeface="Times New Roman" panose="02020603050405020304" pitchFamily="18" charset="0"/>
                <a:cs typeface="Times New Roman" panose="02020603050405020304" pitchFamily="18" charset="0"/>
              </a:rPr>
              <a:t>m</a:t>
            </a:r>
            <a:r>
              <a:rPr lang="de-AT" dirty="0" err="1">
                <a:latin typeface="Symbol" panose="05050102010706020507" pitchFamily="18" charset="2"/>
                <a:cs typeface="Times New Roman" panose="02020603050405020304" pitchFamily="18" charset="0"/>
              </a:rPr>
              <a:t>p</a:t>
            </a:r>
            <a:r>
              <a:rPr lang="de-AT" dirty="0">
                <a:latin typeface="Times New Roman" panose="02020603050405020304" pitchFamily="18" charset="0"/>
                <a:cs typeface="Times New Roman" panose="02020603050405020304" pitchFamily="18" charset="0"/>
              </a:rPr>
              <a:t>) vor (Durchflutungssatz!); außerhalb der Spule gibt es bei vollständiger Symmetrie gar kein Feld;</a:t>
            </a:r>
          </a:p>
          <a:p>
            <a:pPr marL="360363" defTabSz="1031875"/>
            <a:endParaRPr lang="de-AT" sz="600" dirty="0">
              <a:latin typeface="Times New Roman" panose="02020603050405020304" pitchFamily="18" charset="0"/>
              <a:cs typeface="Times New Roman" panose="02020603050405020304" pitchFamily="18" charset="0"/>
            </a:endParaRPr>
          </a:p>
          <a:p>
            <a:pPr marL="646113" indent="-285750" defTabSz="1031875">
              <a:buFont typeface="Symbol" panose="05050102010706020507" pitchFamily="18" charset="2"/>
              <a:buChar char="Þ"/>
            </a:pPr>
            <a:r>
              <a:rPr lang="de-AT" dirty="0">
                <a:latin typeface="Times New Roman" panose="02020603050405020304" pitchFamily="18" charset="0"/>
                <a:cs typeface="Times New Roman" panose="02020603050405020304" pitchFamily="18" charset="0"/>
              </a:rPr>
              <a:t>Eine Zylinderspule kann man als Ausschnitt </a:t>
            </a:r>
            <a:r>
              <a:rPr lang="de-AT" dirty="0">
                <a:latin typeface="Symbol" panose="05050102010706020507" pitchFamily="18" charset="2"/>
                <a:cs typeface="Times New Roman" panose="02020603050405020304" pitchFamily="18" charset="0"/>
              </a:rPr>
              <a:t>a</a:t>
            </a:r>
            <a:r>
              <a:rPr lang="de-AT" dirty="0">
                <a:latin typeface="Times New Roman" panose="02020603050405020304" pitchFamily="18" charset="0"/>
                <a:cs typeface="Times New Roman" panose="02020603050405020304" pitchFamily="18" charset="0"/>
              </a:rPr>
              <a:t> einer sehr sehr langen Ringspule sehen, die 360°/</a:t>
            </a:r>
            <a:r>
              <a:rPr lang="de-AT" dirty="0">
                <a:latin typeface="Symbol" panose="05050102010706020507" pitchFamily="18" charset="2"/>
                <a:cs typeface="Times New Roman" panose="02020603050405020304" pitchFamily="18" charset="0"/>
              </a:rPr>
              <a:t>a</a:t>
            </a:r>
            <a:r>
              <a:rPr lang="de-AT" dirty="0">
                <a:latin typeface="Times New Roman" panose="02020603050405020304" pitchFamily="18" charset="0"/>
                <a:cs typeface="Times New Roman" panose="02020603050405020304" pitchFamily="18" charset="0"/>
              </a:rPr>
              <a:t>*L Gesamtlänge und 360°/</a:t>
            </a:r>
            <a:r>
              <a:rPr lang="de-AT" dirty="0">
                <a:latin typeface="Symbol" panose="05050102010706020507" pitchFamily="18" charset="2"/>
                <a:cs typeface="Times New Roman" panose="02020603050405020304" pitchFamily="18" charset="0"/>
              </a:rPr>
              <a:t>a</a:t>
            </a:r>
            <a:r>
              <a:rPr lang="de-AT" dirty="0">
                <a:latin typeface="Times New Roman" panose="02020603050405020304" pitchFamily="18" charset="0"/>
                <a:cs typeface="Times New Roman" panose="02020603050405020304" pitchFamily="18" charset="0"/>
              </a:rPr>
              <a:t>*N*I Gesamtwindungszahl hätte; mit dieser Überlegung ergibt sich für lange schmale Zylinderspulen (ab rund L/D ≥ 5) in guter Näherung </a:t>
            </a:r>
            <a:br>
              <a:rPr lang="de-AT" dirty="0">
                <a:latin typeface="Times New Roman" panose="02020603050405020304" pitchFamily="18" charset="0"/>
                <a:cs typeface="Times New Roman" panose="02020603050405020304" pitchFamily="18" charset="0"/>
              </a:rPr>
            </a:br>
            <a:r>
              <a:rPr lang="de-AT" dirty="0">
                <a:latin typeface="Times New Roman" panose="02020603050405020304" pitchFamily="18" charset="0"/>
                <a:cs typeface="Times New Roman" panose="02020603050405020304" pitchFamily="18" charset="0"/>
              </a:rPr>
              <a:t>ein homogenes Feld mit H = N*I/L;</a:t>
            </a:r>
            <a:br>
              <a:rPr lang="de-AT" dirty="0">
                <a:latin typeface="Times New Roman" panose="02020603050405020304" pitchFamily="18" charset="0"/>
                <a:cs typeface="Times New Roman" panose="02020603050405020304" pitchFamily="18" charset="0"/>
              </a:rPr>
            </a:br>
            <a:endParaRPr lang="de-AT" dirty="0">
              <a:latin typeface="Times New Roman" panose="02020603050405020304" pitchFamily="18" charset="0"/>
              <a:cs typeface="Times New Roman" panose="02020603050405020304" pitchFamily="18" charset="0"/>
            </a:endParaRPr>
          </a:p>
          <a:p>
            <a:pPr marL="361950" indent="-361950" defTabSz="1031875">
              <a:buFontTx/>
              <a:buChar char="-"/>
            </a:pPr>
            <a:r>
              <a:rPr lang="de-AT" dirty="0">
                <a:latin typeface="Times New Roman" panose="02020603050405020304" pitchFamily="18" charset="0"/>
                <a:cs typeface="Times New Roman" panose="02020603050405020304" pitchFamily="18" charset="0"/>
              </a:rPr>
              <a:t>Zur Ermittlung der Feldrichtungen ist es günstig, die Stromrichtungen in einigen Windungen einzuzeichnen (X und ●); </a:t>
            </a:r>
            <a:br>
              <a:rPr lang="de-AT" dirty="0">
                <a:latin typeface="Times New Roman" panose="02020603050405020304" pitchFamily="18" charset="0"/>
                <a:cs typeface="Times New Roman" panose="02020603050405020304" pitchFamily="18" charset="0"/>
              </a:rPr>
            </a:br>
            <a:r>
              <a:rPr lang="de-AT" dirty="0">
                <a:latin typeface="Times New Roman" panose="02020603050405020304" pitchFamily="18" charset="0"/>
                <a:cs typeface="Times New Roman" panose="02020603050405020304" pitchFamily="18" charset="0"/>
              </a:rPr>
              <a:t>damit ergibt sich in der Ringspule ein Feld im Uhrzeigersinn (</a:t>
            </a:r>
            <a:r>
              <a:rPr lang="de-AT" dirty="0" err="1">
                <a:latin typeface="Times New Roman" panose="02020603050405020304" pitchFamily="18" charset="0"/>
                <a:cs typeface="Times New Roman" panose="02020603050405020304" pitchFamily="18" charset="0"/>
              </a:rPr>
              <a:t>iUZS</a:t>
            </a:r>
            <a:r>
              <a:rPr lang="de-AT" dirty="0">
                <a:latin typeface="Times New Roman" panose="02020603050405020304" pitchFamily="18" charset="0"/>
                <a:cs typeface="Times New Roman" panose="02020603050405020304" pitchFamily="18" charset="0"/>
              </a:rPr>
              <a:t>), in der Ringspule ein Feld nach links;</a:t>
            </a:r>
          </a:p>
        </p:txBody>
      </p:sp>
      <p:sp>
        <p:nvSpPr>
          <p:cNvPr id="13" name="Foliennummernplatzhalter 6">
            <a:extLst>
              <a:ext uri="{FF2B5EF4-FFF2-40B4-BE49-F238E27FC236}">
                <a16:creationId xmlns:a16="http://schemas.microsoft.com/office/drawing/2014/main" id="{18136123-B8E0-41FB-ABAD-3E0D14590D05}"/>
              </a:ext>
            </a:extLst>
          </p:cNvPr>
          <p:cNvSpPr>
            <a:spLocks noGrp="1"/>
          </p:cNvSpPr>
          <p:nvPr>
            <p:ph type="sldNum" sz="quarter" idx="12"/>
          </p:nvPr>
        </p:nvSpPr>
        <p:spPr>
          <a:xfrm>
            <a:off x="8284027" y="6356350"/>
            <a:ext cx="3240315" cy="365125"/>
          </a:xfrm>
        </p:spPr>
        <p:txBody>
          <a:bodyPr/>
          <a:lstStyle/>
          <a:p>
            <a:r>
              <a:rPr lang="de-AT" dirty="0"/>
              <a:t>3. Magnetisches Feld, Folie </a:t>
            </a:r>
            <a:fld id="{7E725991-9698-40AD-BC4D-4702C78B2D3B}" type="slidenum">
              <a:rPr lang="de-AT"/>
              <a:pPr/>
              <a:t>9</a:t>
            </a:fld>
            <a:endParaRPr lang="de-AT" dirty="0"/>
          </a:p>
        </p:txBody>
      </p:sp>
      <p:pic>
        <p:nvPicPr>
          <p:cNvPr id="5" name="Grafik 4">
            <a:extLst>
              <a:ext uri="{FF2B5EF4-FFF2-40B4-BE49-F238E27FC236}">
                <a16:creationId xmlns:a16="http://schemas.microsoft.com/office/drawing/2014/main" id="{A02944E4-F558-4F37-959D-41069F0EDA9D}"/>
              </a:ext>
            </a:extLst>
          </p:cNvPr>
          <p:cNvPicPr>
            <a:picLocks noChangeAspect="1"/>
          </p:cNvPicPr>
          <p:nvPr/>
        </p:nvPicPr>
        <p:blipFill>
          <a:blip r:embed="rId3"/>
          <a:stretch>
            <a:fillRect/>
          </a:stretch>
        </p:blipFill>
        <p:spPr>
          <a:xfrm>
            <a:off x="860758" y="1209913"/>
            <a:ext cx="3052254" cy="3198725"/>
          </a:xfrm>
          <a:prstGeom prst="rect">
            <a:avLst/>
          </a:prstGeom>
        </p:spPr>
      </p:pic>
    </p:spTree>
    <p:extLst>
      <p:ext uri="{BB962C8B-B14F-4D97-AF65-F5344CB8AC3E}">
        <p14:creationId xmlns:p14="http://schemas.microsoft.com/office/powerpoint/2010/main" val="26997043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4135</Words>
  <Application>Microsoft Office PowerPoint</Application>
  <PresentationFormat>Breitbild</PresentationFormat>
  <Paragraphs>236</Paragraphs>
  <Slides>27</Slides>
  <Notes>0</Notes>
  <HiddenSlides>0</HiddenSlides>
  <MMClips>0</MMClips>
  <ScaleCrop>false</ScaleCrop>
  <HeadingPairs>
    <vt:vector size="6" baseType="variant">
      <vt:variant>
        <vt:lpstr>Verwendete Schriftarten</vt:lpstr>
      </vt:variant>
      <vt:variant>
        <vt:i4>8</vt:i4>
      </vt:variant>
      <vt:variant>
        <vt:lpstr>Design</vt:lpstr>
      </vt:variant>
      <vt:variant>
        <vt:i4>2</vt:i4>
      </vt:variant>
      <vt:variant>
        <vt:lpstr>Folientitel</vt:lpstr>
      </vt:variant>
      <vt:variant>
        <vt:i4>27</vt:i4>
      </vt:variant>
    </vt:vector>
  </HeadingPairs>
  <TitlesOfParts>
    <vt:vector size="37" baseType="lpstr">
      <vt:lpstr>Arial</vt:lpstr>
      <vt:lpstr>Calibri</vt:lpstr>
      <vt:lpstr>Calibri Light</vt:lpstr>
      <vt:lpstr>Cambria Math</vt:lpstr>
      <vt:lpstr>Symbol</vt:lpstr>
      <vt:lpstr>Times New Roman</vt:lpstr>
      <vt:lpstr>TimesNewRoman</vt:lpstr>
      <vt:lpstr>Wingdings</vt:lpstr>
      <vt:lpstr>Office-Design</vt:lpstr>
      <vt:lpstr>Benutzerdefiniertes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adipaps</dc:creator>
  <cp:lastModifiedBy>Peter Lindmoser</cp:lastModifiedBy>
  <cp:revision>438</cp:revision>
  <cp:lastPrinted>2018-06-13T23:17:07Z</cp:lastPrinted>
  <dcterms:created xsi:type="dcterms:W3CDTF">2018-03-02T17:40:20Z</dcterms:created>
  <dcterms:modified xsi:type="dcterms:W3CDTF">2021-12-07T15:40:26Z</dcterms:modified>
</cp:coreProperties>
</file>